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29"/>
  </p:notesMasterIdLst>
  <p:sldIdLst>
    <p:sldId id="256" r:id="rId2"/>
    <p:sldId id="257" r:id="rId3"/>
    <p:sldId id="258" r:id="rId4"/>
    <p:sldId id="271" r:id="rId5"/>
    <p:sldId id="259" r:id="rId6"/>
    <p:sldId id="270" r:id="rId7"/>
    <p:sldId id="260" r:id="rId8"/>
    <p:sldId id="261" r:id="rId9"/>
    <p:sldId id="269" r:id="rId10"/>
    <p:sldId id="266" r:id="rId11"/>
    <p:sldId id="263" r:id="rId12"/>
    <p:sldId id="272" r:id="rId13"/>
    <p:sldId id="267" r:id="rId14"/>
    <p:sldId id="264" r:id="rId15"/>
    <p:sldId id="273" r:id="rId16"/>
    <p:sldId id="268" r:id="rId17"/>
    <p:sldId id="265" r:id="rId18"/>
    <p:sldId id="274" r:id="rId19"/>
    <p:sldId id="277" r:id="rId20"/>
    <p:sldId id="278" r:id="rId21"/>
    <p:sldId id="275" r:id="rId22"/>
    <p:sldId id="279" r:id="rId23"/>
    <p:sldId id="276" r:id="rId24"/>
    <p:sldId id="283" r:id="rId25"/>
    <p:sldId id="284"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4681"/>
  </p:normalViewPr>
  <p:slideViewPr>
    <p:cSldViewPr snapToGrid="0" snapToObjects="1">
      <p:cViewPr>
        <p:scale>
          <a:sx n="80" d="100"/>
          <a:sy n="80" d="100"/>
        </p:scale>
        <p:origin x="1632"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F42C5-5D0A-C44C-80EE-B1313218AC4F}"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F012703F-01A6-8B41-852E-F210F7755044}">
      <dgm:prSet phldrT="[Text]" custT="1"/>
      <dgm:spPr/>
      <dgm:t>
        <a:bodyPr/>
        <a:lstStyle/>
        <a:p>
          <a:r>
            <a:rPr lang="en-US" sz="4400" dirty="0" smtClean="0"/>
            <a:t>Therapeutic Riding</a:t>
          </a:r>
          <a:endParaRPr lang="en-US" sz="4400" dirty="0"/>
        </a:p>
      </dgm:t>
    </dgm:pt>
    <dgm:pt modelId="{5206EDE1-4125-234D-AB0B-CCC397ACEA63}" type="parTrans" cxnId="{ABC4D844-E9A3-7C46-ABF8-7BCC1EC352AD}">
      <dgm:prSet/>
      <dgm:spPr/>
      <dgm:t>
        <a:bodyPr/>
        <a:lstStyle/>
        <a:p>
          <a:endParaRPr lang="en-US"/>
        </a:p>
      </dgm:t>
    </dgm:pt>
    <dgm:pt modelId="{7220706D-D3FD-944F-87EC-D47E71E5F095}" type="sibTrans" cxnId="{ABC4D844-E9A3-7C46-ABF8-7BCC1EC352AD}">
      <dgm:prSet/>
      <dgm:spPr/>
      <dgm:t>
        <a:bodyPr/>
        <a:lstStyle/>
        <a:p>
          <a:endParaRPr lang="en-US"/>
        </a:p>
      </dgm:t>
    </dgm:pt>
    <dgm:pt modelId="{EA7DD1C1-23BA-FA4C-B4A7-0F9E06D6AFD7}">
      <dgm:prSet phldrT="[Text]" custT="1"/>
      <dgm:spPr/>
      <dgm:t>
        <a:bodyPr/>
        <a:lstStyle/>
        <a:p>
          <a:r>
            <a:rPr lang="en-US" sz="1800" dirty="0" smtClean="0">
              <a:latin typeface="Times New Roman" charset="0"/>
              <a:ea typeface="Times New Roman" charset="0"/>
              <a:cs typeface="Times New Roman" charset="0"/>
            </a:rPr>
            <a:t>The use of a horse and equine based activities to achieve therapeutic goals including cognitive, physical, social, educational, and behavioral goals (Riley, 2021)</a:t>
          </a:r>
          <a:endParaRPr lang="en-US" sz="1800" dirty="0">
            <a:latin typeface="Times New Roman" charset="0"/>
            <a:ea typeface="Times New Roman" charset="0"/>
            <a:cs typeface="Times New Roman" charset="0"/>
          </a:endParaRPr>
        </a:p>
      </dgm:t>
    </dgm:pt>
    <dgm:pt modelId="{0D829E65-9256-C84E-8C60-DFAA77C93D5A}" type="parTrans" cxnId="{5DB9637B-06BC-0B4B-B6D7-9E67144E60D0}">
      <dgm:prSet/>
      <dgm:spPr/>
      <dgm:t>
        <a:bodyPr/>
        <a:lstStyle/>
        <a:p>
          <a:endParaRPr lang="en-US"/>
        </a:p>
      </dgm:t>
    </dgm:pt>
    <dgm:pt modelId="{CB783904-9E80-2242-B10F-77B655B4C29A}" type="sibTrans" cxnId="{5DB9637B-06BC-0B4B-B6D7-9E67144E60D0}">
      <dgm:prSet/>
      <dgm:spPr/>
      <dgm:t>
        <a:bodyPr/>
        <a:lstStyle/>
        <a:p>
          <a:endParaRPr lang="en-US"/>
        </a:p>
      </dgm:t>
    </dgm:pt>
    <dgm:pt modelId="{5DF5D744-E5F9-0D44-BC11-F73AABCE81A9}">
      <dgm:prSet phldrT="[Text]" custT="1"/>
      <dgm:spPr/>
      <dgm:t>
        <a:bodyPr/>
        <a:lstStyle/>
        <a:p>
          <a:r>
            <a:rPr lang="en-US" sz="4800" dirty="0" err="1" smtClean="0"/>
            <a:t>Hippotherarpy</a:t>
          </a:r>
          <a:endParaRPr lang="en-US" sz="5400" dirty="0"/>
        </a:p>
      </dgm:t>
    </dgm:pt>
    <dgm:pt modelId="{BB1C60C3-E45F-BB45-B38B-57E4CD10361A}" type="parTrans" cxnId="{F494AC1A-FDDC-F04F-A999-99B78EB52DA3}">
      <dgm:prSet/>
      <dgm:spPr/>
      <dgm:t>
        <a:bodyPr/>
        <a:lstStyle/>
        <a:p>
          <a:endParaRPr lang="en-US"/>
        </a:p>
      </dgm:t>
    </dgm:pt>
    <dgm:pt modelId="{2488E335-712F-C64C-8D2F-EE28AE3F9111}" type="sibTrans" cxnId="{F494AC1A-FDDC-F04F-A999-99B78EB52DA3}">
      <dgm:prSet/>
      <dgm:spPr/>
      <dgm:t>
        <a:bodyPr/>
        <a:lstStyle/>
        <a:p>
          <a:endParaRPr lang="en-US"/>
        </a:p>
      </dgm:t>
    </dgm:pt>
    <dgm:pt modelId="{FE9D413E-6D0B-CD42-9950-51F713784D1E}">
      <dgm:prSet phldrT="[Text]" custT="1"/>
      <dgm:spPr/>
      <dgm:t>
        <a:bodyPr/>
        <a:lstStyle/>
        <a:p>
          <a:r>
            <a:rPr lang="en-US" sz="1800" dirty="0" smtClean="0">
              <a:latin typeface="Times New Roman" charset="0"/>
              <a:ea typeface="Times New Roman" charset="0"/>
              <a:cs typeface="Times New Roman" charset="0"/>
            </a:rPr>
            <a:t>Engages sensory, </a:t>
          </a:r>
          <a:r>
            <a:rPr lang="en-US" sz="1800" dirty="0" err="1" smtClean="0">
              <a:latin typeface="Times New Roman" charset="0"/>
              <a:ea typeface="Times New Roman" charset="0"/>
              <a:cs typeface="Times New Roman" charset="0"/>
            </a:rPr>
            <a:t>neuromotor</a:t>
          </a:r>
          <a:r>
            <a:rPr lang="en-US" sz="1800" dirty="0" smtClean="0">
              <a:latin typeface="Times New Roman" charset="0"/>
              <a:ea typeface="Times New Roman" charset="0"/>
              <a:cs typeface="Times New Roman" charset="0"/>
            </a:rPr>
            <a:t>, and cognitive systems to promote functional outcomes (Riley,2021)</a:t>
          </a:r>
          <a:endParaRPr lang="en-US" sz="1800" dirty="0">
            <a:latin typeface="Times New Roman" charset="0"/>
            <a:ea typeface="Times New Roman" charset="0"/>
            <a:cs typeface="Times New Roman" charset="0"/>
          </a:endParaRPr>
        </a:p>
      </dgm:t>
    </dgm:pt>
    <dgm:pt modelId="{24F0D363-0F9E-4347-9C85-F3B5269F4DE5}" type="sibTrans" cxnId="{442577B1-E279-0140-B209-86BBC7EB02B9}">
      <dgm:prSet/>
      <dgm:spPr/>
      <dgm:t>
        <a:bodyPr/>
        <a:lstStyle/>
        <a:p>
          <a:endParaRPr lang="en-US"/>
        </a:p>
      </dgm:t>
    </dgm:pt>
    <dgm:pt modelId="{2279D04C-D02F-D44E-BA53-480FBF706414}" type="parTrans" cxnId="{442577B1-E279-0140-B209-86BBC7EB02B9}">
      <dgm:prSet/>
      <dgm:spPr/>
      <dgm:t>
        <a:bodyPr/>
        <a:lstStyle/>
        <a:p>
          <a:endParaRPr lang="en-US"/>
        </a:p>
      </dgm:t>
    </dgm:pt>
    <dgm:pt modelId="{2F78D7FE-48E3-C945-B07B-9C00BC764FC6}">
      <dgm:prSet phldrT="[Text]" custT="1"/>
      <dgm:spPr/>
      <dgm:t>
        <a:bodyPr/>
        <a:lstStyle/>
        <a:p>
          <a:r>
            <a:rPr lang="en-US" sz="1800" dirty="0" smtClean="0">
              <a:latin typeface="Times New Roman" charset="0"/>
              <a:ea typeface="Times New Roman" charset="0"/>
              <a:cs typeface="Times New Roman" charset="0"/>
            </a:rPr>
            <a:t>How occupational, physical, and speech- language therapies are used combined with evidence-based practice and clinical reasoning in the purpose of equine movements (Riley, 2021)</a:t>
          </a:r>
          <a:endParaRPr lang="en-US" sz="1800" dirty="0">
            <a:latin typeface="Times New Roman" charset="0"/>
            <a:ea typeface="Times New Roman" charset="0"/>
            <a:cs typeface="Times New Roman" charset="0"/>
          </a:endParaRPr>
        </a:p>
      </dgm:t>
    </dgm:pt>
    <dgm:pt modelId="{B6BEC04A-AC13-784B-928D-7F7B84A9F8B0}" type="sibTrans" cxnId="{A1674BDD-EE0E-5E4E-AB87-6F06B31AC26B}">
      <dgm:prSet/>
      <dgm:spPr/>
      <dgm:t>
        <a:bodyPr/>
        <a:lstStyle/>
        <a:p>
          <a:endParaRPr lang="en-US"/>
        </a:p>
      </dgm:t>
    </dgm:pt>
    <dgm:pt modelId="{56052FEF-8BA4-7E4F-AAA1-088B40098A87}" type="parTrans" cxnId="{A1674BDD-EE0E-5E4E-AB87-6F06B31AC26B}">
      <dgm:prSet/>
      <dgm:spPr/>
      <dgm:t>
        <a:bodyPr/>
        <a:lstStyle/>
        <a:p>
          <a:endParaRPr lang="en-US"/>
        </a:p>
      </dgm:t>
    </dgm:pt>
    <dgm:pt modelId="{E30327A1-37CB-2F40-B44A-B2687209CB61}">
      <dgm:prSet phldrT="[Text]" custT="1"/>
      <dgm:spPr/>
      <dgm:t>
        <a:bodyPr/>
        <a:lstStyle/>
        <a:p>
          <a:r>
            <a:rPr lang="en-US" sz="1800" dirty="0" smtClean="0">
              <a:latin typeface="Times New Roman" charset="0"/>
              <a:ea typeface="Times New Roman" charset="0"/>
              <a:cs typeface="Times New Roman" charset="0"/>
            </a:rPr>
            <a:t>Used first during WW1 in Germany</a:t>
          </a:r>
          <a:endParaRPr lang="en-US" sz="1800" dirty="0">
            <a:latin typeface="Times New Roman" charset="0"/>
            <a:ea typeface="Times New Roman" charset="0"/>
            <a:cs typeface="Times New Roman" charset="0"/>
          </a:endParaRPr>
        </a:p>
      </dgm:t>
    </dgm:pt>
    <dgm:pt modelId="{5EEE5AFF-33DF-4D43-8F44-7340DD72666C}" type="parTrans" cxnId="{86AA6E8A-2A54-3840-8ED5-55A58423E597}">
      <dgm:prSet/>
      <dgm:spPr/>
      <dgm:t>
        <a:bodyPr/>
        <a:lstStyle/>
        <a:p>
          <a:endParaRPr lang="en-US"/>
        </a:p>
      </dgm:t>
    </dgm:pt>
    <dgm:pt modelId="{53C0A605-5660-BA43-9DB7-63C549127C69}" type="sibTrans" cxnId="{86AA6E8A-2A54-3840-8ED5-55A58423E597}">
      <dgm:prSet/>
      <dgm:spPr/>
      <dgm:t>
        <a:bodyPr/>
        <a:lstStyle/>
        <a:p>
          <a:endParaRPr lang="en-US"/>
        </a:p>
      </dgm:t>
    </dgm:pt>
    <dgm:pt modelId="{CDF6DE9F-B61E-684B-9F21-A361EC575C25}">
      <dgm:prSet phldrT="[Text]" custT="1"/>
      <dgm:spPr/>
      <dgm:t>
        <a:bodyPr/>
        <a:lstStyle/>
        <a:p>
          <a:r>
            <a:rPr lang="en-US" sz="1800" dirty="0" smtClean="0">
              <a:latin typeface="Times New Roman" charset="0"/>
              <a:ea typeface="Times New Roman" charset="0"/>
              <a:cs typeface="Times New Roman" charset="0"/>
            </a:rPr>
            <a:t>First study reported benefits in 1875, by a French physician (Riley, 2021)</a:t>
          </a:r>
          <a:endParaRPr lang="en-US" sz="1800" dirty="0">
            <a:latin typeface="Times New Roman" charset="0"/>
            <a:ea typeface="Times New Roman" charset="0"/>
            <a:cs typeface="Times New Roman" charset="0"/>
          </a:endParaRPr>
        </a:p>
      </dgm:t>
    </dgm:pt>
    <dgm:pt modelId="{B93B79BB-2955-3744-8375-41F1943600D8}" type="parTrans" cxnId="{93369F20-4DD8-224C-9C98-7B81B367093B}">
      <dgm:prSet/>
      <dgm:spPr/>
      <dgm:t>
        <a:bodyPr/>
        <a:lstStyle/>
        <a:p>
          <a:endParaRPr lang="en-US"/>
        </a:p>
      </dgm:t>
    </dgm:pt>
    <dgm:pt modelId="{31A01DDA-2237-3542-A334-A7345115EC8B}" type="sibTrans" cxnId="{93369F20-4DD8-224C-9C98-7B81B367093B}">
      <dgm:prSet/>
      <dgm:spPr/>
      <dgm:t>
        <a:bodyPr/>
        <a:lstStyle/>
        <a:p>
          <a:endParaRPr lang="en-US"/>
        </a:p>
      </dgm:t>
    </dgm:pt>
    <dgm:pt modelId="{90699203-8058-8D45-A003-F55FF0A52657}">
      <dgm:prSet phldrT="[Text]" custT="1"/>
      <dgm:spPr/>
      <dgm:t>
        <a:bodyPr/>
        <a:lstStyle/>
        <a:p>
          <a:r>
            <a:rPr lang="en-US" sz="1800" dirty="0" smtClean="0">
              <a:latin typeface="Times New Roman" charset="0"/>
              <a:ea typeface="Times New Roman" charset="0"/>
              <a:cs typeface="Times New Roman" charset="0"/>
            </a:rPr>
            <a:t>Determined it was helpful in treatment of certain neurological disorders (Riley, 2021)</a:t>
          </a:r>
          <a:endParaRPr lang="en-US" sz="1800" dirty="0">
            <a:latin typeface="Times New Roman" charset="0"/>
            <a:ea typeface="Times New Roman" charset="0"/>
            <a:cs typeface="Times New Roman" charset="0"/>
          </a:endParaRPr>
        </a:p>
      </dgm:t>
    </dgm:pt>
    <dgm:pt modelId="{B5FBE2E1-72AD-8345-9474-ED1CC0F504B6}" type="parTrans" cxnId="{826CA638-5DD6-7E43-9339-C1C5EAE32775}">
      <dgm:prSet/>
      <dgm:spPr/>
      <dgm:t>
        <a:bodyPr/>
        <a:lstStyle/>
        <a:p>
          <a:endParaRPr lang="en-US"/>
        </a:p>
      </dgm:t>
    </dgm:pt>
    <dgm:pt modelId="{9EEC5BAE-5EEF-9D49-9609-83F45CF89A4E}" type="sibTrans" cxnId="{826CA638-5DD6-7E43-9339-C1C5EAE32775}">
      <dgm:prSet/>
      <dgm:spPr/>
      <dgm:t>
        <a:bodyPr/>
        <a:lstStyle/>
        <a:p>
          <a:endParaRPr lang="en-US"/>
        </a:p>
      </dgm:t>
    </dgm:pt>
    <dgm:pt modelId="{F399AB17-D682-B344-9D0A-8C6CC242DA61}">
      <dgm:prSet phldrT="[Text]" custT="1"/>
      <dgm:spPr/>
      <dgm:t>
        <a:bodyPr/>
        <a:lstStyle/>
        <a:p>
          <a:r>
            <a:rPr lang="en-US" sz="1800" dirty="0" smtClean="0">
              <a:latin typeface="Times New Roman" charset="0"/>
              <a:ea typeface="Times New Roman" charset="0"/>
              <a:cs typeface="Times New Roman" charset="0"/>
            </a:rPr>
            <a:t>Germany and Switzerland have developed and established most of the </a:t>
          </a:r>
          <a:r>
            <a:rPr lang="en-US" sz="1800" dirty="0" err="1" smtClean="0">
              <a:latin typeface="Times New Roman" charset="0"/>
              <a:ea typeface="Times New Roman" charset="0"/>
              <a:cs typeface="Times New Roman" charset="0"/>
            </a:rPr>
            <a:t>hippotherapy</a:t>
          </a:r>
          <a:r>
            <a:rPr lang="en-US" sz="1800" dirty="0" smtClean="0">
              <a:latin typeface="Times New Roman" charset="0"/>
              <a:ea typeface="Times New Roman" charset="0"/>
              <a:cs typeface="Times New Roman" charset="0"/>
            </a:rPr>
            <a:t> medical equine services (Riley, 2021)</a:t>
          </a:r>
          <a:endParaRPr lang="en-US" sz="1800" dirty="0">
            <a:latin typeface="Times New Roman" charset="0"/>
            <a:ea typeface="Times New Roman" charset="0"/>
            <a:cs typeface="Times New Roman" charset="0"/>
          </a:endParaRPr>
        </a:p>
      </dgm:t>
    </dgm:pt>
    <dgm:pt modelId="{6F4937C9-B280-6E44-B7B2-9AB632C83B20}" type="parTrans" cxnId="{660729D8-5FFD-F84C-A25D-08DBEBD0D07F}">
      <dgm:prSet/>
      <dgm:spPr/>
      <dgm:t>
        <a:bodyPr/>
        <a:lstStyle/>
        <a:p>
          <a:endParaRPr lang="en-US"/>
        </a:p>
      </dgm:t>
    </dgm:pt>
    <dgm:pt modelId="{54B7036B-07CF-0E4A-93BD-122F89061186}" type="sibTrans" cxnId="{660729D8-5FFD-F84C-A25D-08DBEBD0D07F}">
      <dgm:prSet/>
      <dgm:spPr/>
      <dgm:t>
        <a:bodyPr/>
        <a:lstStyle/>
        <a:p>
          <a:endParaRPr lang="en-US"/>
        </a:p>
      </dgm:t>
    </dgm:pt>
    <dgm:pt modelId="{E77EF14C-F396-FF41-9F66-29AB953F3C90}" type="pres">
      <dgm:prSet presAssocID="{BB2F42C5-5D0A-C44C-80EE-B1313218AC4F}" presName="Name0" presStyleCnt="0">
        <dgm:presLayoutVars>
          <dgm:dir/>
          <dgm:animLvl val="lvl"/>
          <dgm:resizeHandles val="exact"/>
        </dgm:presLayoutVars>
      </dgm:prSet>
      <dgm:spPr/>
    </dgm:pt>
    <dgm:pt modelId="{D2627C9C-7333-324F-841E-4F710B8ED1C0}" type="pres">
      <dgm:prSet presAssocID="{F012703F-01A6-8B41-852E-F210F7755044}" presName="composite" presStyleCnt="0"/>
      <dgm:spPr/>
    </dgm:pt>
    <dgm:pt modelId="{861D519A-E316-5248-95B3-6DD878C12BAF}" type="pres">
      <dgm:prSet presAssocID="{F012703F-01A6-8B41-852E-F210F7755044}" presName="parTx" presStyleLbl="alignNode1" presStyleIdx="0" presStyleCnt="2" custLinFactNeighborX="-1" custLinFactNeighborY="882">
        <dgm:presLayoutVars>
          <dgm:chMax val="0"/>
          <dgm:chPref val="0"/>
          <dgm:bulletEnabled val="1"/>
        </dgm:presLayoutVars>
      </dgm:prSet>
      <dgm:spPr/>
    </dgm:pt>
    <dgm:pt modelId="{9B7CB0ED-EBA1-D54A-98E4-BD11371E8DDB}" type="pres">
      <dgm:prSet presAssocID="{F012703F-01A6-8B41-852E-F210F7755044}" presName="desTx" presStyleLbl="alignAccFollowNode1" presStyleIdx="0" presStyleCnt="2" custLinFactNeighborX="-1" custLinFactNeighborY="578">
        <dgm:presLayoutVars>
          <dgm:bulletEnabled val="1"/>
        </dgm:presLayoutVars>
      </dgm:prSet>
      <dgm:spPr/>
      <dgm:t>
        <a:bodyPr/>
        <a:lstStyle/>
        <a:p>
          <a:endParaRPr lang="en-US"/>
        </a:p>
      </dgm:t>
    </dgm:pt>
    <dgm:pt modelId="{F93D3445-5712-C541-86AD-CE7D5C18EB84}" type="pres">
      <dgm:prSet presAssocID="{7220706D-D3FD-944F-87EC-D47E71E5F095}" presName="space" presStyleCnt="0"/>
      <dgm:spPr/>
    </dgm:pt>
    <dgm:pt modelId="{990B697F-89EE-2648-9A4D-1658BA811938}" type="pres">
      <dgm:prSet presAssocID="{5DF5D744-E5F9-0D44-BC11-F73AABCE81A9}" presName="composite" presStyleCnt="0"/>
      <dgm:spPr/>
    </dgm:pt>
    <dgm:pt modelId="{E49BBC10-54A5-4341-9674-31C9D51C130B}" type="pres">
      <dgm:prSet presAssocID="{5DF5D744-E5F9-0D44-BC11-F73AABCE81A9}" presName="parTx" presStyleLbl="alignNode1" presStyleIdx="1" presStyleCnt="2">
        <dgm:presLayoutVars>
          <dgm:chMax val="0"/>
          <dgm:chPref val="0"/>
          <dgm:bulletEnabled val="1"/>
        </dgm:presLayoutVars>
      </dgm:prSet>
      <dgm:spPr/>
    </dgm:pt>
    <dgm:pt modelId="{83EAE5C5-4BD4-194D-B31D-F1105B4CEE60}" type="pres">
      <dgm:prSet presAssocID="{5DF5D744-E5F9-0D44-BC11-F73AABCE81A9}" presName="desTx" presStyleLbl="alignAccFollowNode1" presStyleIdx="1" presStyleCnt="2" custAng="10800000" custFlipVert="1" custScaleY="100000" custLinFactNeighborX="1" custLinFactNeighborY="-1042">
        <dgm:presLayoutVars>
          <dgm:bulletEnabled val="1"/>
        </dgm:presLayoutVars>
      </dgm:prSet>
      <dgm:spPr/>
      <dgm:t>
        <a:bodyPr/>
        <a:lstStyle/>
        <a:p>
          <a:endParaRPr lang="en-US"/>
        </a:p>
      </dgm:t>
    </dgm:pt>
  </dgm:ptLst>
  <dgm:cxnLst>
    <dgm:cxn modelId="{22FFAF04-F7F5-DC45-B037-FDD9D1BD8BC1}" type="presOf" srcId="{E30327A1-37CB-2F40-B44A-B2687209CB61}" destId="{9B7CB0ED-EBA1-D54A-98E4-BD11371E8DDB}" srcOrd="0" destOrd="1" presId="urn:microsoft.com/office/officeart/2005/8/layout/hList1"/>
    <dgm:cxn modelId="{826CA638-5DD6-7E43-9339-C1C5EAE32775}" srcId="{F012703F-01A6-8B41-852E-F210F7755044}" destId="{90699203-8058-8D45-A003-F55FF0A52657}" srcOrd="3" destOrd="0" parTransId="{B5FBE2E1-72AD-8345-9474-ED1CC0F504B6}" sibTransId="{9EEC5BAE-5EEF-9D49-9609-83F45CF89A4E}"/>
    <dgm:cxn modelId="{E06CAA21-BAD3-0044-B29B-D2633793D182}" type="presOf" srcId="{FE9D413E-6D0B-CD42-9950-51F713784D1E}" destId="{83EAE5C5-4BD4-194D-B31D-F1105B4CEE60}" srcOrd="0" destOrd="1" presId="urn:microsoft.com/office/officeart/2005/8/layout/hList1"/>
    <dgm:cxn modelId="{442577B1-E279-0140-B209-86BBC7EB02B9}" srcId="{5DF5D744-E5F9-0D44-BC11-F73AABCE81A9}" destId="{FE9D413E-6D0B-CD42-9950-51F713784D1E}" srcOrd="1" destOrd="0" parTransId="{2279D04C-D02F-D44E-BA53-480FBF706414}" sibTransId="{24F0D363-0F9E-4347-9C85-F3B5269F4DE5}"/>
    <dgm:cxn modelId="{86AA6E8A-2A54-3840-8ED5-55A58423E597}" srcId="{F012703F-01A6-8B41-852E-F210F7755044}" destId="{E30327A1-37CB-2F40-B44A-B2687209CB61}" srcOrd="1" destOrd="0" parTransId="{5EEE5AFF-33DF-4D43-8F44-7340DD72666C}" sibTransId="{53C0A605-5660-BA43-9DB7-63C549127C69}"/>
    <dgm:cxn modelId="{ABC4D844-E9A3-7C46-ABF8-7BCC1EC352AD}" srcId="{BB2F42C5-5D0A-C44C-80EE-B1313218AC4F}" destId="{F012703F-01A6-8B41-852E-F210F7755044}" srcOrd="0" destOrd="0" parTransId="{5206EDE1-4125-234D-AB0B-CCC397ACEA63}" sibTransId="{7220706D-D3FD-944F-87EC-D47E71E5F095}"/>
    <dgm:cxn modelId="{660729D8-5FFD-F84C-A25D-08DBEBD0D07F}" srcId="{5DF5D744-E5F9-0D44-BC11-F73AABCE81A9}" destId="{F399AB17-D682-B344-9D0A-8C6CC242DA61}" srcOrd="2" destOrd="0" parTransId="{6F4937C9-B280-6E44-B7B2-9AB632C83B20}" sibTransId="{54B7036B-07CF-0E4A-93BD-122F89061186}"/>
    <dgm:cxn modelId="{81DEFB5A-05B8-7D4F-A906-C5AB3CD3298F}" type="presOf" srcId="{CDF6DE9F-B61E-684B-9F21-A361EC575C25}" destId="{9B7CB0ED-EBA1-D54A-98E4-BD11371E8DDB}" srcOrd="0" destOrd="2" presId="urn:microsoft.com/office/officeart/2005/8/layout/hList1"/>
    <dgm:cxn modelId="{CDCD509C-5DA5-8E49-87E3-C4784DEFC400}" type="presOf" srcId="{2F78D7FE-48E3-C945-B07B-9C00BC764FC6}" destId="{83EAE5C5-4BD4-194D-B31D-F1105B4CEE60}" srcOrd="0" destOrd="0" presId="urn:microsoft.com/office/officeart/2005/8/layout/hList1"/>
    <dgm:cxn modelId="{81C7D44E-1DE5-D743-A249-F83A188A7367}" type="presOf" srcId="{BB2F42C5-5D0A-C44C-80EE-B1313218AC4F}" destId="{E77EF14C-F396-FF41-9F66-29AB953F3C90}" srcOrd="0" destOrd="0" presId="urn:microsoft.com/office/officeart/2005/8/layout/hList1"/>
    <dgm:cxn modelId="{204A37F7-9233-9A49-9099-8BAB7573D3CB}" type="presOf" srcId="{90699203-8058-8D45-A003-F55FF0A52657}" destId="{9B7CB0ED-EBA1-D54A-98E4-BD11371E8DDB}" srcOrd="0" destOrd="3" presId="urn:microsoft.com/office/officeart/2005/8/layout/hList1"/>
    <dgm:cxn modelId="{58C84B7E-8858-C246-A769-6C9AFB496769}" type="presOf" srcId="{5DF5D744-E5F9-0D44-BC11-F73AABCE81A9}" destId="{E49BBC10-54A5-4341-9674-31C9D51C130B}" srcOrd="0" destOrd="0" presId="urn:microsoft.com/office/officeart/2005/8/layout/hList1"/>
    <dgm:cxn modelId="{310D629D-A477-9547-A080-21B9778B70A9}" type="presOf" srcId="{F012703F-01A6-8B41-852E-F210F7755044}" destId="{861D519A-E316-5248-95B3-6DD878C12BAF}" srcOrd="0" destOrd="0" presId="urn:microsoft.com/office/officeart/2005/8/layout/hList1"/>
    <dgm:cxn modelId="{93369F20-4DD8-224C-9C98-7B81B367093B}" srcId="{F012703F-01A6-8B41-852E-F210F7755044}" destId="{CDF6DE9F-B61E-684B-9F21-A361EC575C25}" srcOrd="2" destOrd="0" parTransId="{B93B79BB-2955-3744-8375-41F1943600D8}" sibTransId="{31A01DDA-2237-3542-A334-A7345115EC8B}"/>
    <dgm:cxn modelId="{FD12B78A-F65F-AC46-8A4B-E8A7CDF9218A}" type="presOf" srcId="{F399AB17-D682-B344-9D0A-8C6CC242DA61}" destId="{83EAE5C5-4BD4-194D-B31D-F1105B4CEE60}" srcOrd="0" destOrd="2" presId="urn:microsoft.com/office/officeart/2005/8/layout/hList1"/>
    <dgm:cxn modelId="{5DB9637B-06BC-0B4B-B6D7-9E67144E60D0}" srcId="{F012703F-01A6-8B41-852E-F210F7755044}" destId="{EA7DD1C1-23BA-FA4C-B4A7-0F9E06D6AFD7}" srcOrd="0" destOrd="0" parTransId="{0D829E65-9256-C84E-8C60-DFAA77C93D5A}" sibTransId="{CB783904-9E80-2242-B10F-77B655B4C29A}"/>
    <dgm:cxn modelId="{A1674BDD-EE0E-5E4E-AB87-6F06B31AC26B}" srcId="{5DF5D744-E5F9-0D44-BC11-F73AABCE81A9}" destId="{2F78D7FE-48E3-C945-B07B-9C00BC764FC6}" srcOrd="0" destOrd="0" parTransId="{56052FEF-8BA4-7E4F-AAA1-088B40098A87}" sibTransId="{B6BEC04A-AC13-784B-928D-7F7B84A9F8B0}"/>
    <dgm:cxn modelId="{516530FA-3C15-524F-AA9F-46A95BBF0792}" type="presOf" srcId="{EA7DD1C1-23BA-FA4C-B4A7-0F9E06D6AFD7}" destId="{9B7CB0ED-EBA1-D54A-98E4-BD11371E8DDB}" srcOrd="0" destOrd="0" presId="urn:microsoft.com/office/officeart/2005/8/layout/hList1"/>
    <dgm:cxn modelId="{F494AC1A-FDDC-F04F-A999-99B78EB52DA3}" srcId="{BB2F42C5-5D0A-C44C-80EE-B1313218AC4F}" destId="{5DF5D744-E5F9-0D44-BC11-F73AABCE81A9}" srcOrd="1" destOrd="0" parTransId="{BB1C60C3-E45F-BB45-B38B-57E4CD10361A}" sibTransId="{2488E335-712F-C64C-8D2F-EE28AE3F9111}"/>
    <dgm:cxn modelId="{FCB284AA-A223-F04A-ADD3-57480452EAE3}" type="presParOf" srcId="{E77EF14C-F396-FF41-9F66-29AB953F3C90}" destId="{D2627C9C-7333-324F-841E-4F710B8ED1C0}" srcOrd="0" destOrd="0" presId="urn:microsoft.com/office/officeart/2005/8/layout/hList1"/>
    <dgm:cxn modelId="{84C12441-C64B-C345-BA82-3E9A29F95128}" type="presParOf" srcId="{D2627C9C-7333-324F-841E-4F710B8ED1C0}" destId="{861D519A-E316-5248-95B3-6DD878C12BAF}" srcOrd="0" destOrd="0" presId="urn:microsoft.com/office/officeart/2005/8/layout/hList1"/>
    <dgm:cxn modelId="{74D1AB06-04DA-DF4A-9E0B-C3EBE0A3B863}" type="presParOf" srcId="{D2627C9C-7333-324F-841E-4F710B8ED1C0}" destId="{9B7CB0ED-EBA1-D54A-98E4-BD11371E8DDB}" srcOrd="1" destOrd="0" presId="urn:microsoft.com/office/officeart/2005/8/layout/hList1"/>
    <dgm:cxn modelId="{C19B4923-D2C8-4C4B-9AD1-10013E607443}" type="presParOf" srcId="{E77EF14C-F396-FF41-9F66-29AB953F3C90}" destId="{F93D3445-5712-C541-86AD-CE7D5C18EB84}" srcOrd="1" destOrd="0" presId="urn:microsoft.com/office/officeart/2005/8/layout/hList1"/>
    <dgm:cxn modelId="{F7D7229E-CE90-E84C-8D3D-964E4A46016E}" type="presParOf" srcId="{E77EF14C-F396-FF41-9F66-29AB953F3C90}" destId="{990B697F-89EE-2648-9A4D-1658BA811938}" srcOrd="2" destOrd="0" presId="urn:microsoft.com/office/officeart/2005/8/layout/hList1"/>
    <dgm:cxn modelId="{04FCE2E6-189B-E44C-B26C-1FC587AA362F}" type="presParOf" srcId="{990B697F-89EE-2648-9A4D-1658BA811938}" destId="{E49BBC10-54A5-4341-9674-31C9D51C130B}" srcOrd="0" destOrd="0" presId="urn:microsoft.com/office/officeart/2005/8/layout/hList1"/>
    <dgm:cxn modelId="{13F0306F-7624-1044-88E3-CA278803F7D2}" type="presParOf" srcId="{990B697F-89EE-2648-9A4D-1658BA811938}" destId="{83EAE5C5-4BD4-194D-B31D-F1105B4CEE6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1CBE8A-9136-354E-945B-7171233F977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E68CE0A-BAA3-AB43-ADEF-E01FAC7A1C39}">
      <dgm:prSet phldrT="[Text]"/>
      <dgm:spPr/>
      <dgm:t>
        <a:bodyPr/>
        <a:lstStyle/>
        <a:p>
          <a:r>
            <a:rPr lang="en-US" dirty="0">
              <a:latin typeface="Times New Roman" charset="0"/>
              <a:ea typeface="Times New Roman" charset="0"/>
              <a:cs typeface="Times New Roman" charset="0"/>
            </a:rPr>
            <a:t>Cerebral Palsy</a:t>
          </a:r>
        </a:p>
      </dgm:t>
    </dgm:pt>
    <dgm:pt modelId="{1FC7D5F6-D7AB-8944-A6FD-B653D1C9C3C2}" type="parTrans" cxnId="{D9DEA598-66AB-2D47-99F5-803C762A0940}">
      <dgm:prSet/>
      <dgm:spPr/>
      <dgm:t>
        <a:bodyPr/>
        <a:lstStyle/>
        <a:p>
          <a:endParaRPr lang="en-US"/>
        </a:p>
      </dgm:t>
    </dgm:pt>
    <dgm:pt modelId="{762586A9-DE93-1E41-9F9F-5D9FEE57446D}" type="sibTrans" cxnId="{D9DEA598-66AB-2D47-99F5-803C762A0940}">
      <dgm:prSet/>
      <dgm:spPr/>
      <dgm:t>
        <a:bodyPr/>
        <a:lstStyle/>
        <a:p>
          <a:endParaRPr lang="en-US"/>
        </a:p>
      </dgm:t>
    </dgm:pt>
    <dgm:pt modelId="{DFFED224-4A33-4344-B00E-4BBDBA02551A}">
      <dgm:prSet phldrT="[Text]"/>
      <dgm:spPr/>
      <dgm:t>
        <a:bodyPr/>
        <a:lstStyle/>
        <a:p>
          <a:r>
            <a:rPr lang="en-US" dirty="0">
              <a:latin typeface="Times New Roman" charset="0"/>
              <a:ea typeface="Times New Roman" charset="0"/>
              <a:cs typeface="Times New Roman" charset="0"/>
            </a:rPr>
            <a:t>Attention Deficit Disorders</a:t>
          </a:r>
        </a:p>
      </dgm:t>
    </dgm:pt>
    <dgm:pt modelId="{9A5E522D-DB33-7040-A72C-E333D79DE996}" type="parTrans" cxnId="{1635CDA5-9253-B348-96F4-D4C8B6BF8408}">
      <dgm:prSet/>
      <dgm:spPr/>
      <dgm:t>
        <a:bodyPr/>
        <a:lstStyle/>
        <a:p>
          <a:endParaRPr lang="en-US"/>
        </a:p>
      </dgm:t>
    </dgm:pt>
    <dgm:pt modelId="{8D0421D6-8FCB-5649-8198-A3CC10992D29}" type="sibTrans" cxnId="{1635CDA5-9253-B348-96F4-D4C8B6BF8408}">
      <dgm:prSet/>
      <dgm:spPr/>
      <dgm:t>
        <a:bodyPr/>
        <a:lstStyle/>
        <a:p>
          <a:endParaRPr lang="en-US"/>
        </a:p>
      </dgm:t>
    </dgm:pt>
    <dgm:pt modelId="{B8CBA5E3-1AE9-4B40-88DE-E4E181F3C0C7}">
      <dgm:prSet phldrT="[Text]"/>
      <dgm:spPr/>
      <dgm:t>
        <a:bodyPr/>
        <a:lstStyle/>
        <a:p>
          <a:r>
            <a:rPr lang="en-US" dirty="0">
              <a:latin typeface="Times New Roman" charset="0"/>
              <a:ea typeface="Times New Roman" charset="0"/>
              <a:cs typeface="Times New Roman" charset="0"/>
            </a:rPr>
            <a:t>Autism</a:t>
          </a:r>
        </a:p>
      </dgm:t>
    </dgm:pt>
    <dgm:pt modelId="{B6EAAEA4-34CD-B64E-85EC-F313E0167E72}" type="parTrans" cxnId="{DAD9FA95-2AF5-9349-B689-3A627C5FFF99}">
      <dgm:prSet/>
      <dgm:spPr/>
      <dgm:t>
        <a:bodyPr/>
        <a:lstStyle/>
        <a:p>
          <a:endParaRPr lang="en-US"/>
        </a:p>
      </dgm:t>
    </dgm:pt>
    <dgm:pt modelId="{2E01F212-2B0B-974B-8071-D1F843F38542}" type="sibTrans" cxnId="{DAD9FA95-2AF5-9349-B689-3A627C5FFF99}">
      <dgm:prSet/>
      <dgm:spPr/>
      <dgm:t>
        <a:bodyPr/>
        <a:lstStyle/>
        <a:p>
          <a:endParaRPr lang="en-US"/>
        </a:p>
      </dgm:t>
    </dgm:pt>
    <dgm:pt modelId="{51044A04-B21E-D549-9205-455473E9F8EC}">
      <dgm:prSet phldrT="[Text]"/>
      <dgm:spPr/>
      <dgm:t>
        <a:bodyPr/>
        <a:lstStyle/>
        <a:p>
          <a:r>
            <a:rPr lang="en-US" dirty="0">
              <a:latin typeface="Times New Roman" charset="0"/>
              <a:ea typeface="Times New Roman" charset="0"/>
              <a:cs typeface="Times New Roman" charset="0"/>
            </a:rPr>
            <a:t>Anxiety/ Depression Disorders</a:t>
          </a:r>
        </a:p>
      </dgm:t>
    </dgm:pt>
    <dgm:pt modelId="{4230DA8F-66DC-7044-8F6C-D85C2114E52B}" type="parTrans" cxnId="{24DC7716-97EC-754C-A1F2-C3354B18DA65}">
      <dgm:prSet/>
      <dgm:spPr/>
      <dgm:t>
        <a:bodyPr/>
        <a:lstStyle/>
        <a:p>
          <a:endParaRPr lang="en-US"/>
        </a:p>
      </dgm:t>
    </dgm:pt>
    <dgm:pt modelId="{F1A00AA2-B42D-D94E-B1FF-22B404328FC3}" type="sibTrans" cxnId="{24DC7716-97EC-754C-A1F2-C3354B18DA65}">
      <dgm:prSet/>
      <dgm:spPr/>
      <dgm:t>
        <a:bodyPr/>
        <a:lstStyle/>
        <a:p>
          <a:endParaRPr lang="en-US"/>
        </a:p>
      </dgm:t>
    </dgm:pt>
    <dgm:pt modelId="{8514A980-C05B-BA42-AE80-03DFCB1314B8}">
      <dgm:prSet phldrT="[Text]"/>
      <dgm:spPr/>
      <dgm:t>
        <a:bodyPr/>
        <a:lstStyle/>
        <a:p>
          <a:r>
            <a:rPr lang="en-US" dirty="0">
              <a:latin typeface="Times New Roman" charset="0"/>
              <a:ea typeface="Times New Roman" charset="0"/>
              <a:cs typeface="Times New Roman" charset="0"/>
            </a:rPr>
            <a:t>And Many More</a:t>
          </a:r>
        </a:p>
      </dgm:t>
    </dgm:pt>
    <dgm:pt modelId="{9E2E5AD6-A946-E948-B89C-C4147E2C9694}" type="parTrans" cxnId="{05327069-57E8-6947-9C56-8E5454ACBB79}">
      <dgm:prSet/>
      <dgm:spPr/>
      <dgm:t>
        <a:bodyPr/>
        <a:lstStyle/>
        <a:p>
          <a:endParaRPr lang="en-US"/>
        </a:p>
      </dgm:t>
    </dgm:pt>
    <dgm:pt modelId="{2BA1D55F-9DE4-5D49-9537-0720147205F0}" type="sibTrans" cxnId="{05327069-57E8-6947-9C56-8E5454ACBB79}">
      <dgm:prSet/>
      <dgm:spPr/>
      <dgm:t>
        <a:bodyPr/>
        <a:lstStyle/>
        <a:p>
          <a:endParaRPr lang="en-US"/>
        </a:p>
      </dgm:t>
    </dgm:pt>
    <dgm:pt modelId="{4C3CF1D8-AE40-0E4F-B7F2-A1242C333AD1}" type="pres">
      <dgm:prSet presAssocID="{4B1CBE8A-9136-354E-945B-7171233F9770}" presName="linear" presStyleCnt="0">
        <dgm:presLayoutVars>
          <dgm:animLvl val="lvl"/>
          <dgm:resizeHandles val="exact"/>
        </dgm:presLayoutVars>
      </dgm:prSet>
      <dgm:spPr/>
      <dgm:t>
        <a:bodyPr/>
        <a:lstStyle/>
        <a:p>
          <a:endParaRPr lang="en-US"/>
        </a:p>
      </dgm:t>
    </dgm:pt>
    <dgm:pt modelId="{926F57ED-7089-BD4E-8D34-10575E494F03}" type="pres">
      <dgm:prSet presAssocID="{0E68CE0A-BAA3-AB43-ADEF-E01FAC7A1C39}" presName="parentText" presStyleLbl="node1" presStyleIdx="0" presStyleCnt="5">
        <dgm:presLayoutVars>
          <dgm:chMax val="0"/>
          <dgm:bulletEnabled val="1"/>
        </dgm:presLayoutVars>
      </dgm:prSet>
      <dgm:spPr/>
      <dgm:t>
        <a:bodyPr/>
        <a:lstStyle/>
        <a:p>
          <a:endParaRPr lang="en-US"/>
        </a:p>
      </dgm:t>
    </dgm:pt>
    <dgm:pt modelId="{0022C9F8-7A45-1146-A528-683A86309613}" type="pres">
      <dgm:prSet presAssocID="{762586A9-DE93-1E41-9F9F-5D9FEE57446D}" presName="spacer" presStyleCnt="0"/>
      <dgm:spPr/>
    </dgm:pt>
    <dgm:pt modelId="{D1015CA2-239B-1041-A61F-7C83AE665DAE}" type="pres">
      <dgm:prSet presAssocID="{DFFED224-4A33-4344-B00E-4BBDBA02551A}" presName="parentText" presStyleLbl="node1" presStyleIdx="1" presStyleCnt="5">
        <dgm:presLayoutVars>
          <dgm:chMax val="0"/>
          <dgm:bulletEnabled val="1"/>
        </dgm:presLayoutVars>
      </dgm:prSet>
      <dgm:spPr/>
      <dgm:t>
        <a:bodyPr/>
        <a:lstStyle/>
        <a:p>
          <a:endParaRPr lang="en-US"/>
        </a:p>
      </dgm:t>
    </dgm:pt>
    <dgm:pt modelId="{DDBA85DB-C99B-174A-ABB7-4B7BDE727E02}" type="pres">
      <dgm:prSet presAssocID="{8D0421D6-8FCB-5649-8198-A3CC10992D29}" presName="spacer" presStyleCnt="0"/>
      <dgm:spPr/>
    </dgm:pt>
    <dgm:pt modelId="{AB0ED9E6-675F-AC4F-B773-23A92FAB35AB}" type="pres">
      <dgm:prSet presAssocID="{B8CBA5E3-1AE9-4B40-88DE-E4E181F3C0C7}" presName="parentText" presStyleLbl="node1" presStyleIdx="2" presStyleCnt="5">
        <dgm:presLayoutVars>
          <dgm:chMax val="0"/>
          <dgm:bulletEnabled val="1"/>
        </dgm:presLayoutVars>
      </dgm:prSet>
      <dgm:spPr/>
      <dgm:t>
        <a:bodyPr/>
        <a:lstStyle/>
        <a:p>
          <a:endParaRPr lang="en-US"/>
        </a:p>
      </dgm:t>
    </dgm:pt>
    <dgm:pt modelId="{4200D385-AB2F-D64B-AC03-0103A7931543}" type="pres">
      <dgm:prSet presAssocID="{2E01F212-2B0B-974B-8071-D1F843F38542}" presName="spacer" presStyleCnt="0"/>
      <dgm:spPr/>
    </dgm:pt>
    <dgm:pt modelId="{00D2B92A-E135-A840-87BC-303E84768E42}" type="pres">
      <dgm:prSet presAssocID="{51044A04-B21E-D549-9205-455473E9F8EC}" presName="parentText" presStyleLbl="node1" presStyleIdx="3" presStyleCnt="5">
        <dgm:presLayoutVars>
          <dgm:chMax val="0"/>
          <dgm:bulletEnabled val="1"/>
        </dgm:presLayoutVars>
      </dgm:prSet>
      <dgm:spPr/>
      <dgm:t>
        <a:bodyPr/>
        <a:lstStyle/>
        <a:p>
          <a:endParaRPr lang="en-US"/>
        </a:p>
      </dgm:t>
    </dgm:pt>
    <dgm:pt modelId="{F7879455-CA4F-C946-B941-8517A6E041A7}" type="pres">
      <dgm:prSet presAssocID="{F1A00AA2-B42D-D94E-B1FF-22B404328FC3}" presName="spacer" presStyleCnt="0"/>
      <dgm:spPr/>
    </dgm:pt>
    <dgm:pt modelId="{3F27784B-CB5C-8247-804F-85F7EC1FF98D}" type="pres">
      <dgm:prSet presAssocID="{8514A980-C05B-BA42-AE80-03DFCB1314B8}" presName="parentText" presStyleLbl="node1" presStyleIdx="4" presStyleCnt="5">
        <dgm:presLayoutVars>
          <dgm:chMax val="0"/>
          <dgm:bulletEnabled val="1"/>
        </dgm:presLayoutVars>
      </dgm:prSet>
      <dgm:spPr/>
      <dgm:t>
        <a:bodyPr/>
        <a:lstStyle/>
        <a:p>
          <a:endParaRPr lang="en-US"/>
        </a:p>
      </dgm:t>
    </dgm:pt>
  </dgm:ptLst>
  <dgm:cxnLst>
    <dgm:cxn modelId="{1635CDA5-9253-B348-96F4-D4C8B6BF8408}" srcId="{4B1CBE8A-9136-354E-945B-7171233F9770}" destId="{DFFED224-4A33-4344-B00E-4BBDBA02551A}" srcOrd="1" destOrd="0" parTransId="{9A5E522D-DB33-7040-A72C-E333D79DE996}" sibTransId="{8D0421D6-8FCB-5649-8198-A3CC10992D29}"/>
    <dgm:cxn modelId="{D9DEA598-66AB-2D47-99F5-803C762A0940}" srcId="{4B1CBE8A-9136-354E-945B-7171233F9770}" destId="{0E68CE0A-BAA3-AB43-ADEF-E01FAC7A1C39}" srcOrd="0" destOrd="0" parTransId="{1FC7D5F6-D7AB-8944-A6FD-B653D1C9C3C2}" sibTransId="{762586A9-DE93-1E41-9F9F-5D9FEE57446D}"/>
    <dgm:cxn modelId="{B8C819D4-8018-EB48-A09C-A4B6ED30C572}" type="presOf" srcId="{51044A04-B21E-D549-9205-455473E9F8EC}" destId="{00D2B92A-E135-A840-87BC-303E84768E42}" srcOrd="0" destOrd="0" presId="urn:microsoft.com/office/officeart/2005/8/layout/vList2"/>
    <dgm:cxn modelId="{DAD9FA95-2AF5-9349-B689-3A627C5FFF99}" srcId="{4B1CBE8A-9136-354E-945B-7171233F9770}" destId="{B8CBA5E3-1AE9-4B40-88DE-E4E181F3C0C7}" srcOrd="2" destOrd="0" parTransId="{B6EAAEA4-34CD-B64E-85EC-F313E0167E72}" sibTransId="{2E01F212-2B0B-974B-8071-D1F843F38542}"/>
    <dgm:cxn modelId="{BDD30A15-0960-474E-B677-19D69159557C}" type="presOf" srcId="{DFFED224-4A33-4344-B00E-4BBDBA02551A}" destId="{D1015CA2-239B-1041-A61F-7C83AE665DAE}" srcOrd="0" destOrd="0" presId="urn:microsoft.com/office/officeart/2005/8/layout/vList2"/>
    <dgm:cxn modelId="{C59BA7F0-DBCA-DD49-9464-90D2A9F2189D}" type="presOf" srcId="{4B1CBE8A-9136-354E-945B-7171233F9770}" destId="{4C3CF1D8-AE40-0E4F-B7F2-A1242C333AD1}" srcOrd="0" destOrd="0" presId="urn:microsoft.com/office/officeart/2005/8/layout/vList2"/>
    <dgm:cxn modelId="{24DC7716-97EC-754C-A1F2-C3354B18DA65}" srcId="{4B1CBE8A-9136-354E-945B-7171233F9770}" destId="{51044A04-B21E-D549-9205-455473E9F8EC}" srcOrd="3" destOrd="0" parTransId="{4230DA8F-66DC-7044-8F6C-D85C2114E52B}" sibTransId="{F1A00AA2-B42D-D94E-B1FF-22B404328FC3}"/>
    <dgm:cxn modelId="{5D1888E0-9127-3646-822B-2A17CBFBD369}" type="presOf" srcId="{8514A980-C05B-BA42-AE80-03DFCB1314B8}" destId="{3F27784B-CB5C-8247-804F-85F7EC1FF98D}" srcOrd="0" destOrd="0" presId="urn:microsoft.com/office/officeart/2005/8/layout/vList2"/>
    <dgm:cxn modelId="{40B6E165-D10F-184F-9C56-0835E32A097B}" type="presOf" srcId="{B8CBA5E3-1AE9-4B40-88DE-E4E181F3C0C7}" destId="{AB0ED9E6-675F-AC4F-B773-23A92FAB35AB}" srcOrd="0" destOrd="0" presId="urn:microsoft.com/office/officeart/2005/8/layout/vList2"/>
    <dgm:cxn modelId="{004C7B6F-7162-6146-B4A9-2448716BE48A}" type="presOf" srcId="{0E68CE0A-BAA3-AB43-ADEF-E01FAC7A1C39}" destId="{926F57ED-7089-BD4E-8D34-10575E494F03}" srcOrd="0" destOrd="0" presId="urn:microsoft.com/office/officeart/2005/8/layout/vList2"/>
    <dgm:cxn modelId="{05327069-57E8-6947-9C56-8E5454ACBB79}" srcId="{4B1CBE8A-9136-354E-945B-7171233F9770}" destId="{8514A980-C05B-BA42-AE80-03DFCB1314B8}" srcOrd="4" destOrd="0" parTransId="{9E2E5AD6-A946-E948-B89C-C4147E2C9694}" sibTransId="{2BA1D55F-9DE4-5D49-9537-0720147205F0}"/>
    <dgm:cxn modelId="{CFFF9C08-4B54-1546-A344-C3F5DFE21567}" type="presParOf" srcId="{4C3CF1D8-AE40-0E4F-B7F2-A1242C333AD1}" destId="{926F57ED-7089-BD4E-8D34-10575E494F03}" srcOrd="0" destOrd="0" presId="urn:microsoft.com/office/officeart/2005/8/layout/vList2"/>
    <dgm:cxn modelId="{729F6B29-8ADC-FD41-8226-87274C4975D1}" type="presParOf" srcId="{4C3CF1D8-AE40-0E4F-B7F2-A1242C333AD1}" destId="{0022C9F8-7A45-1146-A528-683A86309613}" srcOrd="1" destOrd="0" presId="urn:microsoft.com/office/officeart/2005/8/layout/vList2"/>
    <dgm:cxn modelId="{2C1B3835-ED91-9549-A62C-C7E4CCAA892E}" type="presParOf" srcId="{4C3CF1D8-AE40-0E4F-B7F2-A1242C333AD1}" destId="{D1015CA2-239B-1041-A61F-7C83AE665DAE}" srcOrd="2" destOrd="0" presId="urn:microsoft.com/office/officeart/2005/8/layout/vList2"/>
    <dgm:cxn modelId="{78489B31-D233-4841-9F4A-907E4AE5CDFF}" type="presParOf" srcId="{4C3CF1D8-AE40-0E4F-B7F2-A1242C333AD1}" destId="{DDBA85DB-C99B-174A-ABB7-4B7BDE727E02}" srcOrd="3" destOrd="0" presId="urn:microsoft.com/office/officeart/2005/8/layout/vList2"/>
    <dgm:cxn modelId="{C5DEE9BA-34DE-7C44-A96C-1DB08857DF79}" type="presParOf" srcId="{4C3CF1D8-AE40-0E4F-B7F2-A1242C333AD1}" destId="{AB0ED9E6-675F-AC4F-B773-23A92FAB35AB}" srcOrd="4" destOrd="0" presId="urn:microsoft.com/office/officeart/2005/8/layout/vList2"/>
    <dgm:cxn modelId="{B7B86E7A-C4F9-8A45-906C-2E79D1E6ED3A}" type="presParOf" srcId="{4C3CF1D8-AE40-0E4F-B7F2-A1242C333AD1}" destId="{4200D385-AB2F-D64B-AC03-0103A7931543}" srcOrd="5" destOrd="0" presId="urn:microsoft.com/office/officeart/2005/8/layout/vList2"/>
    <dgm:cxn modelId="{5F0C4C2D-E3DB-7248-BA34-E6925002F3F1}" type="presParOf" srcId="{4C3CF1D8-AE40-0E4F-B7F2-A1242C333AD1}" destId="{00D2B92A-E135-A840-87BC-303E84768E42}" srcOrd="6" destOrd="0" presId="urn:microsoft.com/office/officeart/2005/8/layout/vList2"/>
    <dgm:cxn modelId="{CDFB5CD0-6A8E-4543-AF85-C1DDD774C003}" type="presParOf" srcId="{4C3CF1D8-AE40-0E4F-B7F2-A1242C333AD1}" destId="{F7879455-CA4F-C946-B941-8517A6E041A7}" srcOrd="7" destOrd="0" presId="urn:microsoft.com/office/officeart/2005/8/layout/vList2"/>
    <dgm:cxn modelId="{BFC1DB41-0F22-B34C-9084-821FA0CDEA89}" type="presParOf" srcId="{4C3CF1D8-AE40-0E4F-B7F2-A1242C333AD1}" destId="{3F27784B-CB5C-8247-804F-85F7EC1FF98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473419-DD0C-4CD5-89FA-3697264B818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B8377A9-2938-4AC7-8923-51898A6906C1}">
      <dgm:prSet/>
      <dgm:spPr/>
      <dgm:t>
        <a:bodyPr/>
        <a:lstStyle/>
        <a:p>
          <a:r>
            <a:rPr lang="en-US" dirty="0" smtClean="0"/>
            <a:t>“Since </a:t>
          </a:r>
          <a:r>
            <a:rPr lang="en-US" dirty="0"/>
            <a:t>CP can affect a person’s motor functions, horse riding has been found to help improve functions such as strength, posture, balance, and </a:t>
          </a:r>
          <a:r>
            <a:rPr lang="en-US" dirty="0" smtClean="0"/>
            <a:t>coordination”(Stern, 2021)</a:t>
          </a:r>
          <a:endParaRPr lang="en-US" dirty="0"/>
        </a:p>
      </dgm:t>
    </dgm:pt>
    <dgm:pt modelId="{3CF26EFE-9429-40CE-B146-C966DDF2E284}" type="parTrans" cxnId="{4389FB4B-DE45-4B51-8A17-C6641F58FC92}">
      <dgm:prSet/>
      <dgm:spPr/>
      <dgm:t>
        <a:bodyPr/>
        <a:lstStyle/>
        <a:p>
          <a:endParaRPr lang="en-US"/>
        </a:p>
      </dgm:t>
    </dgm:pt>
    <dgm:pt modelId="{7E179BD9-AE1E-4FD9-9715-C4D1DCFB3552}" type="sibTrans" cxnId="{4389FB4B-DE45-4B51-8A17-C6641F58FC92}">
      <dgm:prSet/>
      <dgm:spPr/>
      <dgm:t>
        <a:bodyPr/>
        <a:lstStyle/>
        <a:p>
          <a:endParaRPr lang="en-US"/>
        </a:p>
      </dgm:t>
    </dgm:pt>
    <dgm:pt modelId="{C0217813-6AE6-446C-ADB1-62BD6B1E0F15}">
      <dgm:prSet/>
      <dgm:spPr/>
      <dgm:t>
        <a:bodyPr/>
        <a:lstStyle/>
        <a:p>
          <a:r>
            <a:rPr lang="en-US" dirty="0" smtClean="0"/>
            <a:t>Increased cognitive benefits including improved attention and sensory input (Stern, 2021)</a:t>
          </a:r>
          <a:endParaRPr lang="en-US" dirty="0"/>
        </a:p>
      </dgm:t>
    </dgm:pt>
    <dgm:pt modelId="{DADE59F0-EB7C-4B1D-9BF6-9CFA6B55B27F}" type="parTrans" cxnId="{FD83B7C9-2BFD-4887-8845-F2AA3398CCC8}">
      <dgm:prSet/>
      <dgm:spPr/>
      <dgm:t>
        <a:bodyPr/>
        <a:lstStyle/>
        <a:p>
          <a:endParaRPr lang="en-US"/>
        </a:p>
      </dgm:t>
    </dgm:pt>
    <dgm:pt modelId="{6518E36A-DDE1-4E1B-AC6C-60649AF5E300}" type="sibTrans" cxnId="{FD83B7C9-2BFD-4887-8845-F2AA3398CCC8}">
      <dgm:prSet/>
      <dgm:spPr/>
      <dgm:t>
        <a:bodyPr/>
        <a:lstStyle/>
        <a:p>
          <a:endParaRPr lang="en-US"/>
        </a:p>
      </dgm:t>
    </dgm:pt>
    <dgm:pt modelId="{4FC9B458-052E-41B8-811F-640F100EF8E7}">
      <dgm:prSet/>
      <dgm:spPr/>
      <dgm:t>
        <a:bodyPr/>
        <a:lstStyle/>
        <a:p>
          <a:r>
            <a:rPr lang="en-US" dirty="0" smtClean="0"/>
            <a:t>Both psychological and emotional benefits have been noted due to an increase in social interaction and self esteem (Stern, 2021)</a:t>
          </a:r>
          <a:endParaRPr lang="en-US" dirty="0"/>
        </a:p>
      </dgm:t>
    </dgm:pt>
    <dgm:pt modelId="{AE23B005-F72C-4F9E-8F8E-3AEEEC749BEE}" type="parTrans" cxnId="{A88B1C93-24CA-4697-8DFD-DF602C791271}">
      <dgm:prSet/>
      <dgm:spPr/>
      <dgm:t>
        <a:bodyPr/>
        <a:lstStyle/>
        <a:p>
          <a:endParaRPr lang="en-US"/>
        </a:p>
      </dgm:t>
    </dgm:pt>
    <dgm:pt modelId="{49100270-3B0E-41E3-8D62-37129856FE4A}" type="sibTrans" cxnId="{A88B1C93-24CA-4697-8DFD-DF602C791271}">
      <dgm:prSet/>
      <dgm:spPr/>
      <dgm:t>
        <a:bodyPr/>
        <a:lstStyle/>
        <a:p>
          <a:endParaRPr lang="en-US"/>
        </a:p>
      </dgm:t>
    </dgm:pt>
    <dgm:pt modelId="{142F0711-83E9-C84C-9D84-D5C6E8A10200}" type="pres">
      <dgm:prSet presAssocID="{CF473419-DD0C-4CD5-89FA-3697264B8187}" presName="vert0" presStyleCnt="0">
        <dgm:presLayoutVars>
          <dgm:dir/>
          <dgm:animOne val="branch"/>
          <dgm:animLvl val="lvl"/>
        </dgm:presLayoutVars>
      </dgm:prSet>
      <dgm:spPr/>
      <dgm:t>
        <a:bodyPr/>
        <a:lstStyle/>
        <a:p>
          <a:endParaRPr lang="en-US"/>
        </a:p>
      </dgm:t>
    </dgm:pt>
    <dgm:pt modelId="{7E075DE0-CC14-B94F-AE71-6CCBA290B81C}" type="pres">
      <dgm:prSet presAssocID="{FB8377A9-2938-4AC7-8923-51898A6906C1}" presName="thickLine" presStyleLbl="alignNode1" presStyleIdx="0" presStyleCnt="3"/>
      <dgm:spPr/>
    </dgm:pt>
    <dgm:pt modelId="{985CFAF4-A092-CF43-833F-1BBFA9C403B7}" type="pres">
      <dgm:prSet presAssocID="{FB8377A9-2938-4AC7-8923-51898A6906C1}" presName="horz1" presStyleCnt="0"/>
      <dgm:spPr/>
    </dgm:pt>
    <dgm:pt modelId="{088C9C54-7939-A447-B787-059970BF6AD8}" type="pres">
      <dgm:prSet presAssocID="{FB8377A9-2938-4AC7-8923-51898A6906C1}" presName="tx1" presStyleLbl="revTx" presStyleIdx="0" presStyleCnt="3"/>
      <dgm:spPr/>
      <dgm:t>
        <a:bodyPr/>
        <a:lstStyle/>
        <a:p>
          <a:endParaRPr lang="en-US"/>
        </a:p>
      </dgm:t>
    </dgm:pt>
    <dgm:pt modelId="{D44E9C9B-3726-0E43-B998-8CF9CD5A51B6}" type="pres">
      <dgm:prSet presAssocID="{FB8377A9-2938-4AC7-8923-51898A6906C1}" presName="vert1" presStyleCnt="0"/>
      <dgm:spPr/>
    </dgm:pt>
    <dgm:pt modelId="{80ED6B04-9463-6743-AB66-BBB4310DA43F}" type="pres">
      <dgm:prSet presAssocID="{C0217813-6AE6-446C-ADB1-62BD6B1E0F15}" presName="thickLine" presStyleLbl="alignNode1" presStyleIdx="1" presStyleCnt="3"/>
      <dgm:spPr/>
    </dgm:pt>
    <dgm:pt modelId="{959AD600-0D88-8644-B097-A1F06CEA80DD}" type="pres">
      <dgm:prSet presAssocID="{C0217813-6AE6-446C-ADB1-62BD6B1E0F15}" presName="horz1" presStyleCnt="0"/>
      <dgm:spPr/>
    </dgm:pt>
    <dgm:pt modelId="{5837DB8B-2ADE-524C-8862-91853C914F13}" type="pres">
      <dgm:prSet presAssocID="{C0217813-6AE6-446C-ADB1-62BD6B1E0F15}" presName="tx1" presStyleLbl="revTx" presStyleIdx="1" presStyleCnt="3"/>
      <dgm:spPr/>
      <dgm:t>
        <a:bodyPr/>
        <a:lstStyle/>
        <a:p>
          <a:endParaRPr lang="en-US"/>
        </a:p>
      </dgm:t>
    </dgm:pt>
    <dgm:pt modelId="{8D22A697-1B13-BD4A-9FB5-99F995C587E7}" type="pres">
      <dgm:prSet presAssocID="{C0217813-6AE6-446C-ADB1-62BD6B1E0F15}" presName="vert1" presStyleCnt="0"/>
      <dgm:spPr/>
    </dgm:pt>
    <dgm:pt modelId="{3E77FE6B-12B2-1543-8A32-89FA7B35332A}" type="pres">
      <dgm:prSet presAssocID="{4FC9B458-052E-41B8-811F-640F100EF8E7}" presName="thickLine" presStyleLbl="alignNode1" presStyleIdx="2" presStyleCnt="3"/>
      <dgm:spPr/>
    </dgm:pt>
    <dgm:pt modelId="{5C29DFD6-5CAE-4342-AE6E-811438FF9FAA}" type="pres">
      <dgm:prSet presAssocID="{4FC9B458-052E-41B8-811F-640F100EF8E7}" presName="horz1" presStyleCnt="0"/>
      <dgm:spPr/>
    </dgm:pt>
    <dgm:pt modelId="{213A5395-2784-CB44-8C35-6475F8BBDB34}" type="pres">
      <dgm:prSet presAssocID="{4FC9B458-052E-41B8-811F-640F100EF8E7}" presName="tx1" presStyleLbl="revTx" presStyleIdx="2" presStyleCnt="3"/>
      <dgm:spPr/>
      <dgm:t>
        <a:bodyPr/>
        <a:lstStyle/>
        <a:p>
          <a:endParaRPr lang="en-US"/>
        </a:p>
      </dgm:t>
    </dgm:pt>
    <dgm:pt modelId="{12D0389A-3E80-414A-96E1-2352F2C6A903}" type="pres">
      <dgm:prSet presAssocID="{4FC9B458-052E-41B8-811F-640F100EF8E7}" presName="vert1" presStyleCnt="0"/>
      <dgm:spPr/>
    </dgm:pt>
  </dgm:ptLst>
  <dgm:cxnLst>
    <dgm:cxn modelId="{99BEE43E-AE3D-A741-8045-7A5A4415F0DD}" type="presOf" srcId="{CF473419-DD0C-4CD5-89FA-3697264B8187}" destId="{142F0711-83E9-C84C-9D84-D5C6E8A10200}" srcOrd="0" destOrd="0" presId="urn:microsoft.com/office/officeart/2008/layout/LinedList"/>
    <dgm:cxn modelId="{FD83B7C9-2BFD-4887-8845-F2AA3398CCC8}" srcId="{CF473419-DD0C-4CD5-89FA-3697264B8187}" destId="{C0217813-6AE6-446C-ADB1-62BD6B1E0F15}" srcOrd="1" destOrd="0" parTransId="{DADE59F0-EB7C-4B1D-9BF6-9CFA6B55B27F}" sibTransId="{6518E36A-DDE1-4E1B-AC6C-60649AF5E300}"/>
    <dgm:cxn modelId="{4389FB4B-DE45-4B51-8A17-C6641F58FC92}" srcId="{CF473419-DD0C-4CD5-89FA-3697264B8187}" destId="{FB8377A9-2938-4AC7-8923-51898A6906C1}" srcOrd="0" destOrd="0" parTransId="{3CF26EFE-9429-40CE-B146-C966DDF2E284}" sibTransId="{7E179BD9-AE1E-4FD9-9715-C4D1DCFB3552}"/>
    <dgm:cxn modelId="{06CDE0B5-DE91-C940-93CB-308DB564C584}" type="presOf" srcId="{FB8377A9-2938-4AC7-8923-51898A6906C1}" destId="{088C9C54-7939-A447-B787-059970BF6AD8}" srcOrd="0" destOrd="0" presId="urn:microsoft.com/office/officeart/2008/layout/LinedList"/>
    <dgm:cxn modelId="{070BA575-0666-164F-B38F-7A02FE581D97}" type="presOf" srcId="{4FC9B458-052E-41B8-811F-640F100EF8E7}" destId="{213A5395-2784-CB44-8C35-6475F8BBDB34}" srcOrd="0" destOrd="0" presId="urn:microsoft.com/office/officeart/2008/layout/LinedList"/>
    <dgm:cxn modelId="{A88B1C93-24CA-4697-8DFD-DF602C791271}" srcId="{CF473419-DD0C-4CD5-89FA-3697264B8187}" destId="{4FC9B458-052E-41B8-811F-640F100EF8E7}" srcOrd="2" destOrd="0" parTransId="{AE23B005-F72C-4F9E-8F8E-3AEEEC749BEE}" sibTransId="{49100270-3B0E-41E3-8D62-37129856FE4A}"/>
    <dgm:cxn modelId="{B4DB6D05-9395-FD49-A7A4-4A921C2D402C}" type="presOf" srcId="{C0217813-6AE6-446C-ADB1-62BD6B1E0F15}" destId="{5837DB8B-2ADE-524C-8862-91853C914F13}" srcOrd="0" destOrd="0" presId="urn:microsoft.com/office/officeart/2008/layout/LinedList"/>
    <dgm:cxn modelId="{BF3202CD-3C8B-6A48-AA2A-1FADBB0A1C33}" type="presParOf" srcId="{142F0711-83E9-C84C-9D84-D5C6E8A10200}" destId="{7E075DE0-CC14-B94F-AE71-6CCBA290B81C}" srcOrd="0" destOrd="0" presId="urn:microsoft.com/office/officeart/2008/layout/LinedList"/>
    <dgm:cxn modelId="{4CC1D399-82AF-7A49-A25B-FCDC25BAB411}" type="presParOf" srcId="{142F0711-83E9-C84C-9D84-D5C6E8A10200}" destId="{985CFAF4-A092-CF43-833F-1BBFA9C403B7}" srcOrd="1" destOrd="0" presId="urn:microsoft.com/office/officeart/2008/layout/LinedList"/>
    <dgm:cxn modelId="{24256AB7-1FE2-FD4A-BAD5-F76AA04C624E}" type="presParOf" srcId="{985CFAF4-A092-CF43-833F-1BBFA9C403B7}" destId="{088C9C54-7939-A447-B787-059970BF6AD8}" srcOrd="0" destOrd="0" presId="urn:microsoft.com/office/officeart/2008/layout/LinedList"/>
    <dgm:cxn modelId="{83F666D1-FE96-9D47-A5A3-4B7408969A1C}" type="presParOf" srcId="{985CFAF4-A092-CF43-833F-1BBFA9C403B7}" destId="{D44E9C9B-3726-0E43-B998-8CF9CD5A51B6}" srcOrd="1" destOrd="0" presId="urn:microsoft.com/office/officeart/2008/layout/LinedList"/>
    <dgm:cxn modelId="{FA08DF36-76A6-AC40-9842-B4E906AAF30B}" type="presParOf" srcId="{142F0711-83E9-C84C-9D84-D5C6E8A10200}" destId="{80ED6B04-9463-6743-AB66-BBB4310DA43F}" srcOrd="2" destOrd="0" presId="urn:microsoft.com/office/officeart/2008/layout/LinedList"/>
    <dgm:cxn modelId="{B33CF462-74DC-A14A-A28E-7DE5DBB1BC07}" type="presParOf" srcId="{142F0711-83E9-C84C-9D84-D5C6E8A10200}" destId="{959AD600-0D88-8644-B097-A1F06CEA80DD}" srcOrd="3" destOrd="0" presId="urn:microsoft.com/office/officeart/2008/layout/LinedList"/>
    <dgm:cxn modelId="{AD8470B4-BFE3-8549-B3BD-EC1D1814DE92}" type="presParOf" srcId="{959AD600-0D88-8644-B097-A1F06CEA80DD}" destId="{5837DB8B-2ADE-524C-8862-91853C914F13}" srcOrd="0" destOrd="0" presId="urn:microsoft.com/office/officeart/2008/layout/LinedList"/>
    <dgm:cxn modelId="{E542E7F1-E9CA-8D4F-AEE5-53595F916F97}" type="presParOf" srcId="{959AD600-0D88-8644-B097-A1F06CEA80DD}" destId="{8D22A697-1B13-BD4A-9FB5-99F995C587E7}" srcOrd="1" destOrd="0" presId="urn:microsoft.com/office/officeart/2008/layout/LinedList"/>
    <dgm:cxn modelId="{812AE621-AD89-9743-AEDD-A777DD551C32}" type="presParOf" srcId="{142F0711-83E9-C84C-9D84-D5C6E8A10200}" destId="{3E77FE6B-12B2-1543-8A32-89FA7B35332A}" srcOrd="4" destOrd="0" presId="urn:microsoft.com/office/officeart/2008/layout/LinedList"/>
    <dgm:cxn modelId="{90E352E9-51EC-0849-940A-1702F2EA143B}" type="presParOf" srcId="{142F0711-83E9-C84C-9D84-D5C6E8A10200}" destId="{5C29DFD6-5CAE-4342-AE6E-811438FF9FAA}" srcOrd="5" destOrd="0" presId="urn:microsoft.com/office/officeart/2008/layout/LinedList"/>
    <dgm:cxn modelId="{97350A1E-E645-A94A-867B-5A850C8EED2A}" type="presParOf" srcId="{5C29DFD6-5CAE-4342-AE6E-811438FF9FAA}" destId="{213A5395-2784-CB44-8C35-6475F8BBDB34}" srcOrd="0" destOrd="0" presId="urn:microsoft.com/office/officeart/2008/layout/LinedList"/>
    <dgm:cxn modelId="{5704411F-39EC-C142-8E92-4C4141E9FC77}" type="presParOf" srcId="{5C29DFD6-5CAE-4342-AE6E-811438FF9FAA}" destId="{12D0389A-3E80-414A-96E1-2352F2C6A9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6214AD-8EED-4308-9BA6-C4F4A404135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D6950B5-E8DD-49D5-B405-88235A5662C7}">
      <dgm:prSet/>
      <dgm:spPr/>
      <dgm:t>
        <a:bodyPr/>
        <a:lstStyle/>
        <a:p>
          <a:r>
            <a:rPr lang="en-US" baseline="0" dirty="0" smtClean="0"/>
            <a:t>“is </a:t>
          </a:r>
          <a:r>
            <a:rPr lang="en-US" baseline="0" dirty="0"/>
            <a:t>a neurological disorder that causes a range of behavior problems such as difficulty attending to instruction, focusing on schoolwork, keeping up with assignments, following instructions, completing tasks and social </a:t>
          </a:r>
          <a:r>
            <a:rPr lang="en-US" baseline="0" dirty="0" smtClean="0"/>
            <a:t>interaction” (</a:t>
          </a:r>
          <a:r>
            <a:rPr lang="en-US" baseline="0" dirty="0" err="1" smtClean="0"/>
            <a:t>kidsandhorses</a:t>
          </a:r>
          <a:r>
            <a:rPr lang="en-US" baseline="0" dirty="0" smtClean="0"/>
            <a:t>, 2017)</a:t>
          </a:r>
          <a:endParaRPr lang="en-US" dirty="0"/>
        </a:p>
      </dgm:t>
    </dgm:pt>
    <dgm:pt modelId="{E20538A7-5C3A-4A48-A3DE-AEED18C6C826}" type="parTrans" cxnId="{58787CEF-7894-44FB-92BF-1CA64014FCAD}">
      <dgm:prSet/>
      <dgm:spPr/>
      <dgm:t>
        <a:bodyPr/>
        <a:lstStyle/>
        <a:p>
          <a:endParaRPr lang="en-US"/>
        </a:p>
      </dgm:t>
    </dgm:pt>
    <dgm:pt modelId="{B86231EF-1C6E-4BEA-B4A4-8E111DB7163E}" type="sibTrans" cxnId="{58787CEF-7894-44FB-92BF-1CA64014FCAD}">
      <dgm:prSet/>
      <dgm:spPr/>
      <dgm:t>
        <a:bodyPr/>
        <a:lstStyle/>
        <a:p>
          <a:endParaRPr lang="en-US"/>
        </a:p>
      </dgm:t>
    </dgm:pt>
    <dgm:pt modelId="{1CE4AC2B-E95A-406F-98B4-DC70750AC5BB}">
      <dgm:prSet/>
      <dgm:spPr/>
      <dgm:t>
        <a:bodyPr/>
        <a:lstStyle/>
        <a:p>
          <a:r>
            <a:rPr lang="en-US" baseline="0" dirty="0" smtClean="0"/>
            <a:t>To the untrained eye, individuals with attention deficit disorder may be mistaken for lazy and have bad behavior (</a:t>
          </a:r>
          <a:r>
            <a:rPr lang="en-US" baseline="0" dirty="0" err="1" smtClean="0"/>
            <a:t>kidsandhorses</a:t>
          </a:r>
          <a:r>
            <a:rPr lang="en-US" baseline="0" dirty="0" smtClean="0"/>
            <a:t>, 2017)</a:t>
          </a:r>
          <a:endParaRPr lang="en-US" dirty="0"/>
        </a:p>
      </dgm:t>
    </dgm:pt>
    <dgm:pt modelId="{EB748CD5-26F4-4408-A336-7C9B4D835177}" type="parTrans" cxnId="{2EFBFD69-B00C-433D-A93D-5E422E3A3118}">
      <dgm:prSet/>
      <dgm:spPr/>
      <dgm:t>
        <a:bodyPr/>
        <a:lstStyle/>
        <a:p>
          <a:endParaRPr lang="en-US"/>
        </a:p>
      </dgm:t>
    </dgm:pt>
    <dgm:pt modelId="{8757EDCB-18DA-4368-80CB-9C4E2E88ED72}" type="sibTrans" cxnId="{2EFBFD69-B00C-433D-A93D-5E422E3A3118}">
      <dgm:prSet/>
      <dgm:spPr/>
      <dgm:t>
        <a:bodyPr/>
        <a:lstStyle/>
        <a:p>
          <a:endParaRPr lang="en-US"/>
        </a:p>
      </dgm:t>
    </dgm:pt>
    <dgm:pt modelId="{DE8F0388-6B3F-9544-87EC-482A12228759}" type="pres">
      <dgm:prSet presAssocID="{8C6214AD-8EED-4308-9BA6-C4F4A4041351}" presName="vert0" presStyleCnt="0">
        <dgm:presLayoutVars>
          <dgm:dir/>
          <dgm:animOne val="branch"/>
          <dgm:animLvl val="lvl"/>
        </dgm:presLayoutVars>
      </dgm:prSet>
      <dgm:spPr/>
      <dgm:t>
        <a:bodyPr/>
        <a:lstStyle/>
        <a:p>
          <a:endParaRPr lang="en-US"/>
        </a:p>
      </dgm:t>
    </dgm:pt>
    <dgm:pt modelId="{7052C153-0528-604A-8CC6-3800211AEF9C}" type="pres">
      <dgm:prSet presAssocID="{9D6950B5-E8DD-49D5-B405-88235A5662C7}" presName="thickLine" presStyleLbl="alignNode1" presStyleIdx="0" presStyleCnt="2"/>
      <dgm:spPr/>
    </dgm:pt>
    <dgm:pt modelId="{2348207D-68A6-AD4D-A591-59D69C778C45}" type="pres">
      <dgm:prSet presAssocID="{9D6950B5-E8DD-49D5-B405-88235A5662C7}" presName="horz1" presStyleCnt="0"/>
      <dgm:spPr/>
    </dgm:pt>
    <dgm:pt modelId="{275BF567-A041-CE4B-B23F-59C4E56FA3BE}" type="pres">
      <dgm:prSet presAssocID="{9D6950B5-E8DD-49D5-B405-88235A5662C7}" presName="tx1" presStyleLbl="revTx" presStyleIdx="0" presStyleCnt="2"/>
      <dgm:spPr/>
      <dgm:t>
        <a:bodyPr/>
        <a:lstStyle/>
        <a:p>
          <a:endParaRPr lang="en-US"/>
        </a:p>
      </dgm:t>
    </dgm:pt>
    <dgm:pt modelId="{495CB474-EEEF-F04C-9308-5D621DF270F0}" type="pres">
      <dgm:prSet presAssocID="{9D6950B5-E8DD-49D5-B405-88235A5662C7}" presName="vert1" presStyleCnt="0"/>
      <dgm:spPr/>
    </dgm:pt>
    <dgm:pt modelId="{3FFAB875-F356-2C42-9A52-FF9828D91D81}" type="pres">
      <dgm:prSet presAssocID="{1CE4AC2B-E95A-406F-98B4-DC70750AC5BB}" presName="thickLine" presStyleLbl="alignNode1" presStyleIdx="1" presStyleCnt="2"/>
      <dgm:spPr/>
    </dgm:pt>
    <dgm:pt modelId="{FB78891E-DC30-5445-9F24-C559563F2EB2}" type="pres">
      <dgm:prSet presAssocID="{1CE4AC2B-E95A-406F-98B4-DC70750AC5BB}" presName="horz1" presStyleCnt="0"/>
      <dgm:spPr/>
    </dgm:pt>
    <dgm:pt modelId="{E4EDF457-12F8-2945-BD43-2FB3D96DECCB}" type="pres">
      <dgm:prSet presAssocID="{1CE4AC2B-E95A-406F-98B4-DC70750AC5BB}" presName="tx1" presStyleLbl="revTx" presStyleIdx="1" presStyleCnt="2"/>
      <dgm:spPr/>
      <dgm:t>
        <a:bodyPr/>
        <a:lstStyle/>
        <a:p>
          <a:endParaRPr lang="en-US"/>
        </a:p>
      </dgm:t>
    </dgm:pt>
    <dgm:pt modelId="{395A5DA4-6228-EA4A-B914-9AF5CACEADF6}" type="pres">
      <dgm:prSet presAssocID="{1CE4AC2B-E95A-406F-98B4-DC70750AC5BB}" presName="vert1" presStyleCnt="0"/>
      <dgm:spPr/>
    </dgm:pt>
  </dgm:ptLst>
  <dgm:cxnLst>
    <dgm:cxn modelId="{58787CEF-7894-44FB-92BF-1CA64014FCAD}" srcId="{8C6214AD-8EED-4308-9BA6-C4F4A4041351}" destId="{9D6950B5-E8DD-49D5-B405-88235A5662C7}" srcOrd="0" destOrd="0" parTransId="{E20538A7-5C3A-4A48-A3DE-AEED18C6C826}" sibTransId="{B86231EF-1C6E-4BEA-B4A4-8E111DB7163E}"/>
    <dgm:cxn modelId="{2EFBFD69-B00C-433D-A93D-5E422E3A3118}" srcId="{8C6214AD-8EED-4308-9BA6-C4F4A4041351}" destId="{1CE4AC2B-E95A-406F-98B4-DC70750AC5BB}" srcOrd="1" destOrd="0" parTransId="{EB748CD5-26F4-4408-A336-7C9B4D835177}" sibTransId="{8757EDCB-18DA-4368-80CB-9C4E2E88ED72}"/>
    <dgm:cxn modelId="{286E45C5-0841-2648-868F-E08671AB9BDF}" type="presOf" srcId="{8C6214AD-8EED-4308-9BA6-C4F4A4041351}" destId="{DE8F0388-6B3F-9544-87EC-482A12228759}" srcOrd="0" destOrd="0" presId="urn:microsoft.com/office/officeart/2008/layout/LinedList"/>
    <dgm:cxn modelId="{B03EAA5D-6F5A-184A-B936-619B339B2B61}" type="presOf" srcId="{1CE4AC2B-E95A-406F-98B4-DC70750AC5BB}" destId="{E4EDF457-12F8-2945-BD43-2FB3D96DECCB}" srcOrd="0" destOrd="0" presId="urn:microsoft.com/office/officeart/2008/layout/LinedList"/>
    <dgm:cxn modelId="{3B30F55B-0E81-524A-80B1-76CAEDC1D580}" type="presOf" srcId="{9D6950B5-E8DD-49D5-B405-88235A5662C7}" destId="{275BF567-A041-CE4B-B23F-59C4E56FA3BE}" srcOrd="0" destOrd="0" presId="urn:microsoft.com/office/officeart/2008/layout/LinedList"/>
    <dgm:cxn modelId="{A718E31B-5194-7F4D-9FB9-C4E2E0555DEA}" type="presParOf" srcId="{DE8F0388-6B3F-9544-87EC-482A12228759}" destId="{7052C153-0528-604A-8CC6-3800211AEF9C}" srcOrd="0" destOrd="0" presId="urn:microsoft.com/office/officeart/2008/layout/LinedList"/>
    <dgm:cxn modelId="{0E4D9190-383F-C64F-857F-DC0408D4B301}" type="presParOf" srcId="{DE8F0388-6B3F-9544-87EC-482A12228759}" destId="{2348207D-68A6-AD4D-A591-59D69C778C45}" srcOrd="1" destOrd="0" presId="urn:microsoft.com/office/officeart/2008/layout/LinedList"/>
    <dgm:cxn modelId="{C378D60C-656F-944D-BF28-CEDED84D5227}" type="presParOf" srcId="{2348207D-68A6-AD4D-A591-59D69C778C45}" destId="{275BF567-A041-CE4B-B23F-59C4E56FA3BE}" srcOrd="0" destOrd="0" presId="urn:microsoft.com/office/officeart/2008/layout/LinedList"/>
    <dgm:cxn modelId="{6B4F2409-84CA-3442-B137-1C67AE20F582}" type="presParOf" srcId="{2348207D-68A6-AD4D-A591-59D69C778C45}" destId="{495CB474-EEEF-F04C-9308-5D621DF270F0}" srcOrd="1" destOrd="0" presId="urn:microsoft.com/office/officeart/2008/layout/LinedList"/>
    <dgm:cxn modelId="{CDDD3784-9AE9-BA4D-9E55-B4ECF2DEC6F0}" type="presParOf" srcId="{DE8F0388-6B3F-9544-87EC-482A12228759}" destId="{3FFAB875-F356-2C42-9A52-FF9828D91D81}" srcOrd="2" destOrd="0" presId="urn:microsoft.com/office/officeart/2008/layout/LinedList"/>
    <dgm:cxn modelId="{52D8B70A-2435-EE4B-8653-1734E57311ED}" type="presParOf" srcId="{DE8F0388-6B3F-9544-87EC-482A12228759}" destId="{FB78891E-DC30-5445-9F24-C559563F2EB2}" srcOrd="3" destOrd="0" presId="urn:microsoft.com/office/officeart/2008/layout/LinedList"/>
    <dgm:cxn modelId="{20F352FA-376E-654B-A714-9E7D07978B63}" type="presParOf" srcId="{FB78891E-DC30-5445-9F24-C559563F2EB2}" destId="{E4EDF457-12F8-2945-BD43-2FB3D96DECCB}" srcOrd="0" destOrd="0" presId="urn:microsoft.com/office/officeart/2008/layout/LinedList"/>
    <dgm:cxn modelId="{3CDFF456-03F0-894E-8AB7-FC3D6875E72B}" type="presParOf" srcId="{FB78891E-DC30-5445-9F24-C559563F2EB2}" destId="{395A5DA4-6228-EA4A-B914-9AF5CACEADF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519A-E316-5248-95B3-6DD878C12BAF}">
      <dsp:nvSpPr>
        <dsp:cNvPr id="0" name=""/>
        <dsp:cNvSpPr/>
      </dsp:nvSpPr>
      <dsp:spPr>
        <a:xfrm>
          <a:off x="7869" y="14323"/>
          <a:ext cx="4904191" cy="1623979"/>
        </a:xfrm>
        <a:prstGeom prst="rect">
          <a:avLst/>
        </a:prstGeom>
        <a:gradFill rotWithShape="0">
          <a:gsLst>
            <a:gs pos="0">
              <a:schemeClr val="accent1">
                <a:hueOff val="0"/>
                <a:satOff val="0"/>
                <a:lumOff val="0"/>
                <a:alphaOff val="0"/>
                <a:tint val="100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w="6350" cap="flat" cmpd="sng" algn="in">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r>
            <a:rPr lang="en-US" sz="4400" kern="1200" dirty="0" smtClean="0"/>
            <a:t>Therapeutic Riding</a:t>
          </a:r>
          <a:endParaRPr lang="en-US" sz="4400" kern="1200" dirty="0"/>
        </a:p>
      </dsp:txBody>
      <dsp:txXfrm>
        <a:off x="7869" y="14323"/>
        <a:ext cx="4904191" cy="1623979"/>
      </dsp:txXfrm>
    </dsp:sp>
    <dsp:sp modelId="{9B7CB0ED-EBA1-D54A-98E4-BD11371E8DDB}">
      <dsp:nvSpPr>
        <dsp:cNvPr id="0" name=""/>
        <dsp:cNvSpPr/>
      </dsp:nvSpPr>
      <dsp:spPr>
        <a:xfrm>
          <a:off x="7869" y="1623979"/>
          <a:ext cx="4904191" cy="2727358"/>
        </a:xfrm>
        <a:prstGeom prst="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The use of a horse and equine based activities to achieve therapeutic goals including cognitive, physical, social, educational, and behavioral goals (Riley, 2021)</a:t>
          </a:r>
          <a:endParaRPr lang="en-US" sz="1800" kern="1200" dirty="0">
            <a:latin typeface="Times New Roman" charset="0"/>
            <a:ea typeface="Times New Roman" charset="0"/>
            <a:cs typeface="Times New Roman" charset="0"/>
          </a:endParaRPr>
        </a:p>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Used first during WW1 in Germany</a:t>
          </a:r>
          <a:endParaRPr lang="en-US" sz="1800" kern="1200" dirty="0">
            <a:latin typeface="Times New Roman" charset="0"/>
            <a:ea typeface="Times New Roman" charset="0"/>
            <a:cs typeface="Times New Roman" charset="0"/>
          </a:endParaRPr>
        </a:p>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First study reported benefits in 1875, by a French physician (Riley, 2021)</a:t>
          </a:r>
          <a:endParaRPr lang="en-US" sz="1800" kern="1200" dirty="0">
            <a:latin typeface="Times New Roman" charset="0"/>
            <a:ea typeface="Times New Roman" charset="0"/>
            <a:cs typeface="Times New Roman" charset="0"/>
          </a:endParaRPr>
        </a:p>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Determined it was helpful in treatment of certain neurological disorders (Riley, 2021)</a:t>
          </a:r>
          <a:endParaRPr lang="en-US" sz="1800" kern="1200" dirty="0">
            <a:latin typeface="Times New Roman" charset="0"/>
            <a:ea typeface="Times New Roman" charset="0"/>
            <a:cs typeface="Times New Roman" charset="0"/>
          </a:endParaRPr>
        </a:p>
      </dsp:txBody>
      <dsp:txXfrm>
        <a:off x="7869" y="1623979"/>
        <a:ext cx="4904191" cy="2727358"/>
      </dsp:txXfrm>
    </dsp:sp>
    <dsp:sp modelId="{E49BBC10-54A5-4341-9674-31C9D51C130B}">
      <dsp:nvSpPr>
        <dsp:cNvPr id="0" name=""/>
        <dsp:cNvSpPr/>
      </dsp:nvSpPr>
      <dsp:spPr>
        <a:xfrm>
          <a:off x="5598696" y="-17398"/>
          <a:ext cx="4908985" cy="1623979"/>
        </a:xfrm>
        <a:prstGeom prst="rect">
          <a:avLst/>
        </a:prstGeom>
        <a:gradFill rotWithShape="0">
          <a:gsLst>
            <a:gs pos="0">
              <a:schemeClr val="accent1">
                <a:hueOff val="0"/>
                <a:satOff val="0"/>
                <a:lumOff val="0"/>
                <a:alphaOff val="0"/>
                <a:tint val="100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w="6350" cap="flat" cmpd="sng" algn="in">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41376" tIns="195072" rIns="341376" bIns="195072" numCol="1" spcCol="1270" anchor="ctr" anchorCtr="0">
          <a:noAutofit/>
        </a:bodyPr>
        <a:lstStyle/>
        <a:p>
          <a:pPr lvl="0" algn="ctr" defTabSz="2133600">
            <a:lnSpc>
              <a:spcPct val="90000"/>
            </a:lnSpc>
            <a:spcBef>
              <a:spcPct val="0"/>
            </a:spcBef>
            <a:spcAft>
              <a:spcPct val="35000"/>
            </a:spcAft>
          </a:pPr>
          <a:r>
            <a:rPr lang="en-US" sz="4800" kern="1200" dirty="0" err="1" smtClean="0"/>
            <a:t>Hippotherarpy</a:t>
          </a:r>
          <a:endParaRPr lang="en-US" sz="5400" kern="1200" dirty="0"/>
        </a:p>
      </dsp:txBody>
      <dsp:txXfrm>
        <a:off x="5598696" y="-17398"/>
        <a:ext cx="4908985" cy="1623979"/>
      </dsp:txXfrm>
    </dsp:sp>
    <dsp:sp modelId="{83EAE5C5-4BD4-194D-B31D-F1105B4CEE60}">
      <dsp:nvSpPr>
        <dsp:cNvPr id="0" name=""/>
        <dsp:cNvSpPr/>
      </dsp:nvSpPr>
      <dsp:spPr>
        <a:xfrm rot="10800000" flipV="1">
          <a:off x="5598745" y="1577799"/>
          <a:ext cx="4908985" cy="2762156"/>
        </a:xfrm>
        <a:prstGeom prst="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How occupational, physical, and speech- language therapies are used combined with evidence-based practice and clinical reasoning in the purpose of equine movements (Riley, 2021)</a:t>
          </a:r>
          <a:endParaRPr lang="en-US" sz="1800" kern="1200" dirty="0">
            <a:latin typeface="Times New Roman" charset="0"/>
            <a:ea typeface="Times New Roman" charset="0"/>
            <a:cs typeface="Times New Roman" charset="0"/>
          </a:endParaRPr>
        </a:p>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Engages sensory, </a:t>
          </a:r>
          <a:r>
            <a:rPr lang="en-US" sz="1800" kern="1200" dirty="0" err="1" smtClean="0">
              <a:latin typeface="Times New Roman" charset="0"/>
              <a:ea typeface="Times New Roman" charset="0"/>
              <a:cs typeface="Times New Roman" charset="0"/>
            </a:rPr>
            <a:t>neuromotor</a:t>
          </a:r>
          <a:r>
            <a:rPr lang="en-US" sz="1800" kern="1200" dirty="0" smtClean="0">
              <a:latin typeface="Times New Roman" charset="0"/>
              <a:ea typeface="Times New Roman" charset="0"/>
              <a:cs typeface="Times New Roman" charset="0"/>
            </a:rPr>
            <a:t>, and cognitive systems to promote functional outcomes (Riley,2021)</a:t>
          </a:r>
          <a:endParaRPr lang="en-US" sz="1800" kern="1200" dirty="0">
            <a:latin typeface="Times New Roman" charset="0"/>
            <a:ea typeface="Times New Roman" charset="0"/>
            <a:cs typeface="Times New Roman" charset="0"/>
          </a:endParaRPr>
        </a:p>
        <a:p>
          <a:pPr marL="171450" lvl="1" indent="-171450" algn="l" defTabSz="800100">
            <a:lnSpc>
              <a:spcPct val="90000"/>
            </a:lnSpc>
            <a:spcBef>
              <a:spcPct val="0"/>
            </a:spcBef>
            <a:spcAft>
              <a:spcPct val="15000"/>
            </a:spcAft>
            <a:buChar char="•"/>
          </a:pPr>
          <a:r>
            <a:rPr lang="en-US" sz="1800" kern="1200" dirty="0" smtClean="0">
              <a:latin typeface="Times New Roman" charset="0"/>
              <a:ea typeface="Times New Roman" charset="0"/>
              <a:cs typeface="Times New Roman" charset="0"/>
            </a:rPr>
            <a:t>Germany and Switzerland have developed and established most of the </a:t>
          </a:r>
          <a:r>
            <a:rPr lang="en-US" sz="1800" kern="1200" dirty="0" err="1" smtClean="0">
              <a:latin typeface="Times New Roman" charset="0"/>
              <a:ea typeface="Times New Roman" charset="0"/>
              <a:cs typeface="Times New Roman" charset="0"/>
            </a:rPr>
            <a:t>hippotherapy</a:t>
          </a:r>
          <a:r>
            <a:rPr lang="en-US" sz="1800" kern="1200" dirty="0" smtClean="0">
              <a:latin typeface="Times New Roman" charset="0"/>
              <a:ea typeface="Times New Roman" charset="0"/>
              <a:cs typeface="Times New Roman" charset="0"/>
            </a:rPr>
            <a:t> medical equine services (Riley, 2021)</a:t>
          </a:r>
          <a:endParaRPr lang="en-US" sz="1800" kern="1200" dirty="0">
            <a:latin typeface="Times New Roman" charset="0"/>
            <a:ea typeface="Times New Roman" charset="0"/>
            <a:cs typeface="Times New Roman" charset="0"/>
          </a:endParaRPr>
        </a:p>
      </dsp:txBody>
      <dsp:txXfrm rot="-10800000">
        <a:off x="5598745" y="1577799"/>
        <a:ext cx="4908985" cy="2762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F57ED-7089-BD4E-8D34-10575E494F03}">
      <dsp:nvSpPr>
        <dsp:cNvPr id="0" name=""/>
        <dsp:cNvSpPr/>
      </dsp:nvSpPr>
      <dsp:spPr>
        <a:xfrm>
          <a:off x="0" y="450511"/>
          <a:ext cx="6248400" cy="86580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latin typeface="Times New Roman" charset="0"/>
              <a:ea typeface="Times New Roman" charset="0"/>
              <a:cs typeface="Times New Roman" charset="0"/>
            </a:rPr>
            <a:t>Cerebral Palsy</a:t>
          </a:r>
        </a:p>
      </dsp:txBody>
      <dsp:txXfrm>
        <a:off x="42265" y="492776"/>
        <a:ext cx="6163870" cy="781270"/>
      </dsp:txXfrm>
    </dsp:sp>
    <dsp:sp modelId="{D1015CA2-239B-1041-A61F-7C83AE665DAE}">
      <dsp:nvSpPr>
        <dsp:cNvPr id="0" name=""/>
        <dsp:cNvSpPr/>
      </dsp:nvSpPr>
      <dsp:spPr>
        <a:xfrm>
          <a:off x="0" y="1422871"/>
          <a:ext cx="6248400" cy="865800"/>
        </a:xfrm>
        <a:prstGeom prst="roundRect">
          <a:avLst/>
        </a:prstGeom>
        <a:solidFill>
          <a:schemeClr val="accent2">
            <a:hueOff val="377897"/>
            <a:satOff val="-3922"/>
            <a:lumOff val="-1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latin typeface="Times New Roman" charset="0"/>
              <a:ea typeface="Times New Roman" charset="0"/>
              <a:cs typeface="Times New Roman" charset="0"/>
            </a:rPr>
            <a:t>Attention Deficit Disorders</a:t>
          </a:r>
        </a:p>
      </dsp:txBody>
      <dsp:txXfrm>
        <a:off x="42265" y="1465136"/>
        <a:ext cx="6163870" cy="781270"/>
      </dsp:txXfrm>
    </dsp:sp>
    <dsp:sp modelId="{AB0ED9E6-675F-AC4F-B773-23A92FAB35AB}">
      <dsp:nvSpPr>
        <dsp:cNvPr id="0" name=""/>
        <dsp:cNvSpPr/>
      </dsp:nvSpPr>
      <dsp:spPr>
        <a:xfrm>
          <a:off x="0" y="2395231"/>
          <a:ext cx="6248400" cy="865800"/>
        </a:xfrm>
        <a:prstGeom prst="roundRect">
          <a:avLst/>
        </a:prstGeom>
        <a:solidFill>
          <a:schemeClr val="accent2">
            <a:hueOff val="755793"/>
            <a:satOff val="-7845"/>
            <a:lumOff val="-353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latin typeface="Times New Roman" charset="0"/>
              <a:ea typeface="Times New Roman" charset="0"/>
              <a:cs typeface="Times New Roman" charset="0"/>
            </a:rPr>
            <a:t>Autism</a:t>
          </a:r>
        </a:p>
      </dsp:txBody>
      <dsp:txXfrm>
        <a:off x="42265" y="2437496"/>
        <a:ext cx="6163870" cy="781270"/>
      </dsp:txXfrm>
    </dsp:sp>
    <dsp:sp modelId="{00D2B92A-E135-A840-87BC-303E84768E42}">
      <dsp:nvSpPr>
        <dsp:cNvPr id="0" name=""/>
        <dsp:cNvSpPr/>
      </dsp:nvSpPr>
      <dsp:spPr>
        <a:xfrm>
          <a:off x="0" y="3367591"/>
          <a:ext cx="6248400" cy="865800"/>
        </a:xfrm>
        <a:prstGeom prst="roundRect">
          <a:avLst/>
        </a:prstGeom>
        <a:solidFill>
          <a:schemeClr val="accent2">
            <a:hueOff val="1133690"/>
            <a:satOff val="-11767"/>
            <a:lumOff val="-52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latin typeface="Times New Roman" charset="0"/>
              <a:ea typeface="Times New Roman" charset="0"/>
              <a:cs typeface="Times New Roman" charset="0"/>
            </a:rPr>
            <a:t>Anxiety/ Depression Disorders</a:t>
          </a:r>
        </a:p>
      </dsp:txBody>
      <dsp:txXfrm>
        <a:off x="42265" y="3409856"/>
        <a:ext cx="6163870" cy="781270"/>
      </dsp:txXfrm>
    </dsp:sp>
    <dsp:sp modelId="{3F27784B-CB5C-8247-804F-85F7EC1FF98D}">
      <dsp:nvSpPr>
        <dsp:cNvPr id="0" name=""/>
        <dsp:cNvSpPr/>
      </dsp:nvSpPr>
      <dsp:spPr>
        <a:xfrm>
          <a:off x="0" y="4339951"/>
          <a:ext cx="6248400" cy="865800"/>
        </a:xfrm>
        <a:prstGeom prst="roundRect">
          <a:avLst/>
        </a:prstGeom>
        <a:solidFill>
          <a:schemeClr val="accent2">
            <a:hueOff val="1511586"/>
            <a:satOff val="-15690"/>
            <a:lumOff val="-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latin typeface="Times New Roman" charset="0"/>
              <a:ea typeface="Times New Roman" charset="0"/>
              <a:cs typeface="Times New Roman" charset="0"/>
            </a:rPr>
            <a:t>And Many More</a:t>
          </a:r>
        </a:p>
      </dsp:txBody>
      <dsp:txXfrm>
        <a:off x="42265" y="4382216"/>
        <a:ext cx="6163870" cy="7812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75DE0-CC14-B94F-AE71-6CCBA290B81C}">
      <dsp:nvSpPr>
        <dsp:cNvPr id="0" name=""/>
        <dsp:cNvSpPr/>
      </dsp:nvSpPr>
      <dsp:spPr>
        <a:xfrm>
          <a:off x="0" y="2761"/>
          <a:ext cx="6248400" cy="0"/>
        </a:xfrm>
        <a:prstGeom prst="line">
          <a:avLst/>
        </a:prstGeom>
        <a:solidFill>
          <a:schemeClr val="accent2">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8C9C54-7939-A447-B787-059970BF6AD8}">
      <dsp:nvSpPr>
        <dsp:cNvPr id="0" name=""/>
        <dsp:cNvSpPr/>
      </dsp:nvSpPr>
      <dsp:spPr>
        <a:xfrm>
          <a:off x="0" y="2761"/>
          <a:ext cx="6248400" cy="188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smtClean="0"/>
            <a:t>“Since </a:t>
          </a:r>
          <a:r>
            <a:rPr lang="en-US" sz="2500" kern="1200" dirty="0"/>
            <a:t>CP can affect a person’s motor functions, horse riding has been found to help improve functions such as strength, posture, balance, and </a:t>
          </a:r>
          <a:r>
            <a:rPr lang="en-US" sz="2500" kern="1200" dirty="0" smtClean="0"/>
            <a:t>coordination”(Stern, 2021)</a:t>
          </a:r>
          <a:endParaRPr lang="en-US" sz="2500" kern="1200" dirty="0"/>
        </a:p>
      </dsp:txBody>
      <dsp:txXfrm>
        <a:off x="0" y="2761"/>
        <a:ext cx="6248400" cy="1883579"/>
      </dsp:txXfrm>
    </dsp:sp>
    <dsp:sp modelId="{80ED6B04-9463-6743-AB66-BBB4310DA43F}">
      <dsp:nvSpPr>
        <dsp:cNvPr id="0" name=""/>
        <dsp:cNvSpPr/>
      </dsp:nvSpPr>
      <dsp:spPr>
        <a:xfrm>
          <a:off x="0" y="1886341"/>
          <a:ext cx="6248400" cy="0"/>
        </a:xfrm>
        <a:prstGeom prst="line">
          <a:avLst/>
        </a:prstGeom>
        <a:solidFill>
          <a:schemeClr val="accent2">
            <a:hueOff val="755793"/>
            <a:satOff val="-7845"/>
            <a:lumOff val="-3530"/>
            <a:alphaOff val="0"/>
          </a:schemeClr>
        </a:solidFill>
        <a:ln w="12700" cap="flat" cmpd="sng" algn="in">
          <a:solidFill>
            <a:schemeClr val="accent2">
              <a:hueOff val="755793"/>
              <a:satOff val="-7845"/>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7DB8B-2ADE-524C-8862-91853C914F13}">
      <dsp:nvSpPr>
        <dsp:cNvPr id="0" name=""/>
        <dsp:cNvSpPr/>
      </dsp:nvSpPr>
      <dsp:spPr>
        <a:xfrm>
          <a:off x="0" y="1886341"/>
          <a:ext cx="6248400" cy="188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smtClean="0"/>
            <a:t>Increased cognitive benefits including improved attention and sensory input (Stern, 2021)</a:t>
          </a:r>
          <a:endParaRPr lang="en-US" sz="2500" kern="1200" dirty="0"/>
        </a:p>
      </dsp:txBody>
      <dsp:txXfrm>
        <a:off x="0" y="1886341"/>
        <a:ext cx="6248400" cy="1883579"/>
      </dsp:txXfrm>
    </dsp:sp>
    <dsp:sp modelId="{3E77FE6B-12B2-1543-8A32-89FA7B35332A}">
      <dsp:nvSpPr>
        <dsp:cNvPr id="0" name=""/>
        <dsp:cNvSpPr/>
      </dsp:nvSpPr>
      <dsp:spPr>
        <a:xfrm>
          <a:off x="0" y="3769921"/>
          <a:ext cx="6248400" cy="0"/>
        </a:xfrm>
        <a:prstGeom prst="line">
          <a:avLst/>
        </a:prstGeom>
        <a:solidFill>
          <a:schemeClr val="accent2">
            <a:hueOff val="1511586"/>
            <a:satOff val="-15690"/>
            <a:lumOff val="-7059"/>
            <a:alphaOff val="0"/>
          </a:schemeClr>
        </a:solidFill>
        <a:ln w="12700" cap="flat" cmpd="sng" algn="in">
          <a:solidFill>
            <a:schemeClr val="accent2">
              <a:hueOff val="1511586"/>
              <a:satOff val="-15690"/>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3A5395-2784-CB44-8C35-6475F8BBDB34}">
      <dsp:nvSpPr>
        <dsp:cNvPr id="0" name=""/>
        <dsp:cNvSpPr/>
      </dsp:nvSpPr>
      <dsp:spPr>
        <a:xfrm>
          <a:off x="0" y="3769921"/>
          <a:ext cx="6248400" cy="188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smtClean="0"/>
            <a:t>Both psychological and emotional benefits have been noted due to an increase in social interaction and self esteem (Stern, 2021)</a:t>
          </a:r>
          <a:endParaRPr lang="en-US" sz="2500" kern="1200" dirty="0"/>
        </a:p>
      </dsp:txBody>
      <dsp:txXfrm>
        <a:off x="0" y="3769921"/>
        <a:ext cx="6248400" cy="1883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2C153-0528-604A-8CC6-3800211AEF9C}">
      <dsp:nvSpPr>
        <dsp:cNvPr id="0" name=""/>
        <dsp:cNvSpPr/>
      </dsp:nvSpPr>
      <dsp:spPr>
        <a:xfrm>
          <a:off x="0" y="0"/>
          <a:ext cx="6248398"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BF567-A041-CE4B-B23F-59C4E56FA3BE}">
      <dsp:nvSpPr>
        <dsp:cNvPr id="0" name=""/>
        <dsp:cNvSpPr/>
      </dsp:nvSpPr>
      <dsp:spPr>
        <a:xfrm>
          <a:off x="0" y="0"/>
          <a:ext cx="6248398" cy="282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baseline="0" dirty="0" smtClean="0"/>
            <a:t>“is </a:t>
          </a:r>
          <a:r>
            <a:rPr lang="en-US" sz="2700" kern="1200" baseline="0" dirty="0"/>
            <a:t>a neurological disorder that causes a range of behavior problems such as difficulty attending to instruction, focusing on schoolwork, keeping up with assignments, following instructions, completing tasks and social </a:t>
          </a:r>
          <a:r>
            <a:rPr lang="en-US" sz="2700" kern="1200" baseline="0" dirty="0" smtClean="0"/>
            <a:t>interaction” (</a:t>
          </a:r>
          <a:r>
            <a:rPr lang="en-US" sz="2700" kern="1200" baseline="0" dirty="0" err="1" smtClean="0"/>
            <a:t>kidsandhorses</a:t>
          </a:r>
          <a:r>
            <a:rPr lang="en-US" sz="2700" kern="1200" baseline="0" dirty="0" smtClean="0"/>
            <a:t>, 2017)</a:t>
          </a:r>
          <a:endParaRPr lang="en-US" sz="2700" kern="1200" dirty="0"/>
        </a:p>
      </dsp:txBody>
      <dsp:txXfrm>
        <a:off x="0" y="0"/>
        <a:ext cx="6248398" cy="2827578"/>
      </dsp:txXfrm>
    </dsp:sp>
    <dsp:sp modelId="{3FFAB875-F356-2C42-9A52-FF9828D91D81}">
      <dsp:nvSpPr>
        <dsp:cNvPr id="0" name=""/>
        <dsp:cNvSpPr/>
      </dsp:nvSpPr>
      <dsp:spPr>
        <a:xfrm>
          <a:off x="0" y="2827578"/>
          <a:ext cx="6248398"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DF457-12F8-2945-BD43-2FB3D96DECCB}">
      <dsp:nvSpPr>
        <dsp:cNvPr id="0" name=""/>
        <dsp:cNvSpPr/>
      </dsp:nvSpPr>
      <dsp:spPr>
        <a:xfrm>
          <a:off x="0" y="2827578"/>
          <a:ext cx="6248398" cy="282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baseline="0" dirty="0" smtClean="0"/>
            <a:t>To the untrained eye, individuals with attention deficit disorder may be mistaken for lazy and have bad behavior (</a:t>
          </a:r>
          <a:r>
            <a:rPr lang="en-US" sz="2700" kern="1200" baseline="0" dirty="0" err="1" smtClean="0"/>
            <a:t>kidsandhorses</a:t>
          </a:r>
          <a:r>
            <a:rPr lang="en-US" sz="2700" kern="1200" baseline="0" dirty="0" smtClean="0"/>
            <a:t>, 2017)</a:t>
          </a:r>
          <a:endParaRPr lang="en-US" sz="2700" kern="1200" dirty="0"/>
        </a:p>
      </dsp:txBody>
      <dsp:txXfrm>
        <a:off x="0" y="2827578"/>
        <a:ext cx="6248398" cy="282757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483AE-42B1-AF42-9F6A-DFD1E99042DD}"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94EBD-BA80-0C49-A1B9-0663DCFD4891}" type="slidenum">
              <a:rPr lang="en-US" smtClean="0"/>
              <a:t>‹#›</a:t>
            </a:fld>
            <a:endParaRPr lang="en-US"/>
          </a:p>
        </p:txBody>
      </p:sp>
    </p:spTree>
    <p:extLst>
      <p:ext uri="{BB962C8B-B14F-4D97-AF65-F5344CB8AC3E}">
        <p14:creationId xmlns:p14="http://schemas.microsoft.com/office/powerpoint/2010/main" val="182023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774824F7-D26A-2E45-B37B-B8D1B4CFCAE3}" type="datetimeFigureOut">
              <a:rPr lang="en-US" smtClean="0"/>
              <a:t>3/28/21</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4DB5E23F-BD92-BB49-A152-96AD7CEAF6D8}"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4824F7-D26A-2E45-B37B-B8D1B4CFCAE3}" type="datetimeFigureOut">
              <a:rPr lang="en-US" smtClean="0"/>
              <a:t>3/28/21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774824F7-D26A-2E45-B37B-B8D1B4CFCAE3}" type="datetimeFigureOut">
              <a:rPr lang="en-US" smtClean="0"/>
              <a:t>3/28/21</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4DB5E23F-BD92-BB49-A152-96AD7CEAF6D8}"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4824F7-D26A-2E45-B37B-B8D1B4CFCAE3}" type="datetimeFigureOut">
              <a:rPr lang="en-US" smtClean="0"/>
              <a:t>3/28/21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774824F7-D26A-2E45-B37B-B8D1B4CFCAE3}" type="datetimeFigureOut">
              <a:rPr lang="en-US" smtClean="0"/>
              <a:t>3/28/21</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4DB5E23F-BD92-BB49-A152-96AD7CEAF6D8}"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4824F7-D26A-2E45-B37B-B8D1B4CFCAE3}" type="datetimeFigureOut">
              <a:rPr lang="en-US" smtClean="0"/>
              <a:t>3/28/21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4824F7-D26A-2E45-B37B-B8D1B4CFCAE3}" type="datetimeFigureOut">
              <a:rPr lang="en-US" smtClean="0"/>
              <a:t>3/28/21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74824F7-D26A-2E45-B37B-B8D1B4CFCAE3}" type="datetimeFigureOut">
              <a:rPr lang="en-US" smtClean="0"/>
              <a:t>3/28/21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824F7-D26A-2E45-B37B-B8D1B4CFCAE3}" type="datetimeFigureOut">
              <a:rPr lang="en-US" smtClean="0"/>
              <a:t>3/28/21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824F7-D26A-2E45-B37B-B8D1B4CFCAE3}" type="datetimeFigureOut">
              <a:rPr lang="en-US" smtClean="0"/>
              <a:t>3/28/21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824F7-D26A-2E45-B37B-B8D1B4CFCAE3}" type="datetimeFigureOut">
              <a:rPr lang="en-US" smtClean="0"/>
              <a:t>3/28/21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5E23F-BD92-BB49-A152-96AD7CEAF6D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774824F7-D26A-2E45-B37B-B8D1B4CFCAE3}" type="datetimeFigureOut">
              <a:rPr lang="en-US" smtClean="0"/>
              <a:t>3/28/21</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4DB5E23F-BD92-BB49-A152-96AD7CEAF6D8}"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5695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hyperlink" Target="https://parenting.firstcry.com/articles/attention-deficit-hyperactivity-disorder-adhd-in-children/" TargetMode="External"/><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pectrumnews.org/news/an-overdue-query-in-autism-science-what-exactly-is-autism/" TargetMode="Externa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gtbank/status/1155442435121696769" TargetMode="Externa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houstonmethodist.org/blog/articles/2020/dec/what-anxiety-feels-like-and-why-it-happens/" TargetMode="Externa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hyperlink" Target="https://www.oostenbrink.co.za/27-anxiety-panic-disorde" TargetMode="External"/><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hyperlink" Target="https://baxleyjames.medium.com/i-have-generalized-anxiety-disorder-i-survived-2cf7fb4ed62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alkspace.com/blog/the-stigma-of-depression/" TargetMode="Externa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houstonmethodist.org/blog/articles/2020/dec/what-anxiety-feels-like-and-why-it-happens/" TargetMode="Externa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hyperlink" Target="https://www.cerebralpalsy.org/about-cerebral-palsy/treatment/therapy/hippotherapy" TargetMode="External"/><Relationship Id="rId4" Type="http://schemas.openxmlformats.org/officeDocument/2006/relationships/hyperlink" Target="https://kidsandhorses.org/letting-kids-with-adhd-take-the-reins-2/" TargetMode="External"/><Relationship Id="rId5" Type="http://schemas.openxmlformats.org/officeDocument/2006/relationships/hyperlink" Target="https://www.alpinelearninggroup.org/What-is-ASD.php?gclid=Cj0KCQjwsLWDBhCmARIsAPSL3_0rPiw0DqTCLivs4ydWHWN36oJ7jGMmEP4qO2s87Sru_DFR4UvmHggaAvwWEALw_wcB" TargetMode="External"/><Relationship Id="rId1" Type="http://schemas.openxmlformats.org/officeDocument/2006/relationships/slideLayout" Target="../slideLayouts/slideLayout2.xml"/><Relationship Id="rId2" Type="http://schemas.openxmlformats.org/officeDocument/2006/relationships/hyperlink" Target="https://www.cdc.gov/ncbddd/cp/facts.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sychiatry.org/patients-families/depression/what-is-depression?_ga=1.168853089.1797803160.148215783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talkspace.com/blog/the-stigma-of-depression/" TargetMode="External"/><Relationship Id="rId4" Type="http://schemas.openxmlformats.org/officeDocument/2006/relationships/hyperlink" Target="https://baxleyjames.medium.com/i-have-generalized-anxiety-disorder-i-survived-2cf7fb4ed62f" TargetMode="External"/><Relationship Id="rId5" Type="http://schemas.openxmlformats.org/officeDocument/2006/relationships/hyperlink" Target="https://www.oostenbrink.co.za/27-anxiety-panic-disorde" TargetMode="External"/><Relationship Id="rId6" Type="http://schemas.openxmlformats.org/officeDocument/2006/relationships/hyperlink" Target="https://twitter.com/gtbank/status/1155442435121696769" TargetMode="External"/><Relationship Id="rId7" Type="http://schemas.openxmlformats.org/officeDocument/2006/relationships/hyperlink" Target="https://parenting.firstcry.com/articles/attention-deficit-hyperactivity-disorder-adhd-in-children/" TargetMode="External"/><Relationship Id="rId1" Type="http://schemas.openxmlformats.org/officeDocument/2006/relationships/slideLayout" Target="../slideLayouts/slideLayout2.xml"/><Relationship Id="rId2" Type="http://schemas.openxmlformats.org/officeDocument/2006/relationships/hyperlink" Target="https://www.houstonmethodist.org/blog/articles/2020/dec/what-anxiety-feels-like-and-why-it-happen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verywellhealth.com/cerebral-palsy-signs-symptoms-and-complications-4160369" TargetMode="External"/><Relationship Id="rId4" Type="http://schemas.openxmlformats.org/officeDocument/2006/relationships/hyperlink" Target="https://www.zee5.com/zee5news/world-cerebral-palsy-day-2020-date-what-is-cerebral-palsy-know-symptoms-causes-and-treatment-of-this-neurological-disorder" TargetMode="External"/><Relationship Id="rId5" Type="http://schemas.openxmlformats.org/officeDocument/2006/relationships/hyperlink" Target="https://www.pinterest.com/pin/189291990577791075/" TargetMode="External"/><Relationship Id="rId6" Type="http://schemas.openxmlformats.org/officeDocument/2006/relationships/hyperlink" Target="https://www.pinterest.ph/pin/127789708155337841/" TargetMode="External"/><Relationship Id="rId1" Type="http://schemas.openxmlformats.org/officeDocument/2006/relationships/slideLayout" Target="../slideLayouts/slideLayout2.xml"/><Relationship Id="rId2" Type="http://schemas.openxmlformats.org/officeDocument/2006/relationships/hyperlink" Target="https://cerebralpalsy.org.nz/research/what-is-cerebral-palsy/"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interest.com/pin/189291990577791075/" TargetMode="Externa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s://www.verywellhealth.com/cerebral-palsy-signs-symptoms-and-complications-4160369" TargetMode="External"/><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s://www.zee5.com/zee5news/world-cerebral-palsy-day-2020-date-what-is-cerebral-palsy-know-symptoms-causes-and-treatment-of-this-neurological-disord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erebralpalsy.org.nz/research/what-is-cerebral-palsy/" TargetMode="Externa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interest.ph/pin/127789708155337841/" TargetMode="Externa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91454" y="1143293"/>
            <a:ext cx="5946953" cy="4268965"/>
          </a:xfrm>
        </p:spPr>
        <p:txBody>
          <a:bodyPr>
            <a:normAutofit/>
          </a:bodyPr>
          <a:lstStyle/>
          <a:p>
            <a:r>
              <a:rPr lang="en-US" sz="4200" dirty="0"/>
              <a:t>Riley Equine Center</a:t>
            </a:r>
            <a:br>
              <a:rPr lang="en-US" sz="4200" dirty="0"/>
            </a:br>
            <a:r>
              <a:rPr lang="en-US" sz="4200" dirty="0"/>
              <a:t/>
            </a:r>
            <a:br>
              <a:rPr lang="en-US" sz="4200" dirty="0"/>
            </a:br>
            <a:r>
              <a:rPr lang="en-US" sz="4200" dirty="0"/>
              <a:t>Understanding Cerebral palsy, Autism,  Anxiety &amp; Depression</a:t>
            </a:r>
          </a:p>
        </p:txBody>
      </p:sp>
      <p:sp>
        <p:nvSpPr>
          <p:cNvPr id="3" name="Subtitle 2"/>
          <p:cNvSpPr>
            <a:spLocks noGrp="1"/>
          </p:cNvSpPr>
          <p:nvPr>
            <p:ph type="subTitle" idx="1"/>
          </p:nvPr>
        </p:nvSpPr>
        <p:spPr>
          <a:xfrm>
            <a:off x="5591454" y="5537925"/>
            <a:ext cx="5946954" cy="706355"/>
          </a:xfrm>
        </p:spPr>
        <p:txBody>
          <a:bodyPr>
            <a:normAutofit/>
          </a:bodyPr>
          <a:lstStyle/>
          <a:p>
            <a:pPr>
              <a:spcAft>
                <a:spcPts val="600"/>
              </a:spcAft>
            </a:pPr>
            <a:r>
              <a:rPr lang="en-US" dirty="0"/>
              <a:t>By: Benjamin Fite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40" r="4940"/>
          <a:stretch/>
        </p:blipFill>
        <p:spPr>
          <a:xfrm>
            <a:off x="20" y="10"/>
            <a:ext cx="4635294" cy="6857990"/>
          </a:xfrm>
          <a:prstGeom prst="rect">
            <a:avLst/>
          </a:prstGeom>
        </p:spPr>
      </p:pic>
      <p:cxnSp>
        <p:nvCxnSpPr>
          <p:cNvPr id="36" name="Straight Connector 35">
            <a:extLst>
              <a:ext uri="{FF2B5EF4-FFF2-40B4-BE49-F238E27FC236}">
                <a16:creationId xmlns:a16="http://schemas.microsoft.com/office/drawing/2014/main" xmlns="" id="{A7E05FB7-4F30-42E0-8F90-9EC142DC0A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69584"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Freeform 6">
            <a:extLst>
              <a:ext uri="{FF2B5EF4-FFF2-40B4-BE49-F238E27FC236}">
                <a16:creationId xmlns:a16="http://schemas.microsoft.com/office/drawing/2014/main" xmlns="" id="{353C8293-206A-4541-B3F6-99409A552F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86589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4D0BA51-A288-414B-9AD5-6F05BEF229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559678"/>
            <a:ext cx="3567915" cy="4952492"/>
          </a:xfrm>
        </p:spPr>
        <p:txBody>
          <a:bodyPr>
            <a:normAutofit/>
          </a:bodyPr>
          <a:lstStyle/>
          <a:p>
            <a:r>
              <a:rPr lang="en-US" sz="4300" dirty="0">
                <a:solidFill>
                  <a:srgbClr val="FFFFFF"/>
                </a:solidFill>
              </a:rPr>
              <a:t>Benefits of therapeutic riding </a:t>
            </a:r>
            <a:r>
              <a:rPr lang="en-US" sz="4300" dirty="0" smtClean="0">
                <a:solidFill>
                  <a:srgbClr val="FFFFFF"/>
                </a:solidFill>
              </a:rPr>
              <a:t>and CP</a:t>
            </a:r>
          </a:p>
        </p:txBody>
      </p:sp>
      <p:cxnSp>
        <p:nvCxnSpPr>
          <p:cNvPr id="11" name="Straight Connector 10">
            <a:extLst>
              <a:ext uri="{FF2B5EF4-FFF2-40B4-BE49-F238E27FC236}">
                <a16:creationId xmlns:a16="http://schemas.microsoft.com/office/drawing/2014/main" xmlns="" id="{E3C328CD-1F1D-4A5A-9C44-666EEE43070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xmlns="" id="{4B96E113-2B75-408A-9A93-47DFDB4B49C9}"/>
              </a:ext>
            </a:extLst>
          </p:cNvPr>
          <p:cNvGraphicFramePr>
            <a:graphicFrameLocks noGrp="1"/>
          </p:cNvGraphicFramePr>
          <p:nvPr>
            <p:ph idx="1"/>
            <p:extLst>
              <p:ext uri="{D42A27DB-BD31-4B8C-83A1-F6EECF244321}">
                <p14:modId xmlns:p14="http://schemas.microsoft.com/office/powerpoint/2010/main" val="1213994727"/>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155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Deficit Disorders</a:t>
            </a:r>
          </a:p>
        </p:txBody>
      </p:sp>
      <p:graphicFrame>
        <p:nvGraphicFramePr>
          <p:cNvPr id="5" name="Content Placeholder 2">
            <a:extLst>
              <a:ext uri="{FF2B5EF4-FFF2-40B4-BE49-F238E27FC236}">
                <a16:creationId xmlns:a16="http://schemas.microsoft.com/office/drawing/2014/main" xmlns="" id="{3953B131-88EB-4057-840F-56D20CF43A08}"/>
              </a:ext>
            </a:extLst>
          </p:cNvPr>
          <p:cNvGraphicFramePr>
            <a:graphicFrameLocks noGrp="1"/>
          </p:cNvGraphicFramePr>
          <p:nvPr>
            <p:ph idx="1"/>
            <p:extLst>
              <p:ext uri="{D42A27DB-BD31-4B8C-83A1-F6EECF244321}">
                <p14:modId xmlns:p14="http://schemas.microsoft.com/office/powerpoint/2010/main" val="2048742333"/>
              </p:ext>
            </p:extLst>
          </p:nvPr>
        </p:nvGraphicFramePr>
        <p:xfrm>
          <a:off x="5181600" y="569066"/>
          <a:ext cx="6248398" cy="565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DHD in Kids- Types, Causes, Signs, &amp; Treatmen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17" y="3035924"/>
            <a:ext cx="4458789"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0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Unknown Facts of ADD and Equine Therapy</a:t>
            </a:r>
            <a:endParaRPr lang="en-US" sz="4000" dirty="0"/>
          </a:p>
        </p:txBody>
      </p:sp>
      <p:sp>
        <p:nvSpPr>
          <p:cNvPr id="3" name="Content Placeholder 2"/>
          <p:cNvSpPr>
            <a:spLocks noGrp="1"/>
          </p:cNvSpPr>
          <p:nvPr>
            <p:ph idx="1"/>
          </p:nvPr>
        </p:nvSpPr>
        <p:spPr/>
        <p:txBody>
          <a:bodyPr>
            <a:normAutofit/>
          </a:bodyPr>
          <a:lstStyle/>
          <a:p>
            <a:pPr lvl="0"/>
            <a:r>
              <a:rPr lang="en-US" dirty="0" smtClean="0"/>
              <a:t>“6.4 million children have been diagnosed between the ages of 4 and 17 with ADD” </a:t>
            </a:r>
            <a:r>
              <a:rPr lang="en-US" dirty="0"/>
              <a:t>(</a:t>
            </a:r>
            <a:r>
              <a:rPr lang="en-US" dirty="0" err="1"/>
              <a:t>kidsandhorses</a:t>
            </a:r>
            <a:r>
              <a:rPr lang="en-US" dirty="0"/>
              <a:t>, 2017</a:t>
            </a:r>
            <a:r>
              <a:rPr lang="en-US" dirty="0" smtClean="0"/>
              <a:t>)</a:t>
            </a:r>
          </a:p>
          <a:p>
            <a:pPr lvl="0"/>
            <a:r>
              <a:rPr lang="en-US" dirty="0" smtClean="0"/>
              <a:t>ADD can interfere with children's social and educational development </a:t>
            </a:r>
            <a:r>
              <a:rPr lang="en-US" dirty="0"/>
              <a:t>(</a:t>
            </a:r>
            <a:r>
              <a:rPr lang="en-US" dirty="0" err="1"/>
              <a:t>kidsandhorses</a:t>
            </a:r>
            <a:r>
              <a:rPr lang="en-US" dirty="0"/>
              <a:t>, 2017</a:t>
            </a:r>
            <a:r>
              <a:rPr lang="en-US" dirty="0" smtClean="0"/>
              <a:t>)</a:t>
            </a:r>
          </a:p>
          <a:p>
            <a:pPr lvl="0"/>
            <a:r>
              <a:rPr lang="en-US" dirty="0" smtClean="0"/>
              <a:t>More often than most, medicine is not a significant treatment for children with this problem, but a mask </a:t>
            </a:r>
            <a:r>
              <a:rPr lang="en-US" dirty="0"/>
              <a:t>(</a:t>
            </a:r>
            <a:r>
              <a:rPr lang="en-US" dirty="0" err="1"/>
              <a:t>kidsandhorses</a:t>
            </a:r>
            <a:r>
              <a:rPr lang="en-US" dirty="0"/>
              <a:t>, 2017</a:t>
            </a:r>
            <a:r>
              <a:rPr lang="en-US" dirty="0" smtClean="0"/>
              <a:t>)</a:t>
            </a:r>
          </a:p>
          <a:p>
            <a:pPr lvl="0"/>
            <a:r>
              <a:rPr lang="en-US" dirty="0" smtClean="0"/>
              <a:t>Horse’s give those individuals with ADD the ability to observe their own behaviors because horses often mimic behavior </a:t>
            </a:r>
            <a:r>
              <a:rPr lang="en-US" dirty="0"/>
              <a:t>(</a:t>
            </a:r>
            <a:r>
              <a:rPr lang="en-US" dirty="0" err="1"/>
              <a:t>kidsandhorses</a:t>
            </a:r>
            <a:r>
              <a:rPr lang="en-US" dirty="0"/>
              <a:t>, 2017</a:t>
            </a:r>
            <a:r>
              <a:rPr lang="en-US" dirty="0" smtClean="0"/>
              <a:t>)</a:t>
            </a:r>
          </a:p>
          <a:p>
            <a:pPr lvl="0"/>
            <a:r>
              <a:rPr lang="en-US" dirty="0" smtClean="0"/>
              <a:t>“Offers children the ability to analyze and reflect on behavior and increase attention span and reduce hyperactivity”</a:t>
            </a:r>
            <a:r>
              <a:rPr lang="en-US" dirty="0"/>
              <a:t> (</a:t>
            </a:r>
            <a:r>
              <a:rPr lang="en-US" dirty="0" err="1"/>
              <a:t>kidsandhorses</a:t>
            </a:r>
            <a:r>
              <a:rPr lang="en-US" dirty="0"/>
              <a:t>, 2017)</a:t>
            </a:r>
          </a:p>
          <a:p>
            <a:endParaRPr lang="en-US" dirty="0"/>
          </a:p>
        </p:txBody>
      </p:sp>
    </p:spTree>
    <p:extLst>
      <p:ext uri="{BB962C8B-B14F-4D97-AF65-F5344CB8AC3E}">
        <p14:creationId xmlns:p14="http://schemas.microsoft.com/office/powerpoint/2010/main" val="153196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B7F5523B-CC33-4AAE-90B5-87EC6E4C0C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647"/>
          <a:stretch/>
        </p:blipFill>
        <p:spPr>
          <a:xfrm>
            <a:off x="20" y="10"/>
            <a:ext cx="4595888" cy="6857990"/>
          </a:xfrm>
          <a:prstGeom prst="rect">
            <a:avLst/>
          </a:prstGeom>
        </p:spPr>
      </p:pic>
      <p:sp>
        <p:nvSpPr>
          <p:cNvPr id="3" name="Content Placeholder 2"/>
          <p:cNvSpPr>
            <a:spLocks noGrp="1"/>
          </p:cNvSpPr>
          <p:nvPr>
            <p:ph idx="1"/>
          </p:nvPr>
        </p:nvSpPr>
        <p:spPr>
          <a:xfrm>
            <a:off x="5181600" y="1668379"/>
            <a:ext cx="6448926" cy="3712202"/>
          </a:xfrm>
        </p:spPr>
        <p:txBody>
          <a:bodyPr>
            <a:normAutofit/>
          </a:bodyPr>
          <a:lstStyle/>
          <a:p>
            <a:pPr>
              <a:lnSpc>
                <a:spcPct val="102000"/>
              </a:lnSpc>
            </a:pPr>
            <a:r>
              <a:rPr lang="en-US" sz="1900" b="1" dirty="0"/>
              <a:t>Horse riding can improve the lives of individuals with ADD for several reasons</a:t>
            </a:r>
          </a:p>
          <a:p>
            <a:pPr lvl="1">
              <a:lnSpc>
                <a:spcPct val="102000"/>
              </a:lnSpc>
            </a:pPr>
            <a:r>
              <a:rPr lang="en-US" dirty="0"/>
              <a:t>Riding can decrease anxiety, depression, and aggressive behaviors</a:t>
            </a:r>
          </a:p>
          <a:p>
            <a:pPr lvl="1">
              <a:lnSpc>
                <a:spcPct val="102000"/>
              </a:lnSpc>
            </a:pPr>
            <a:r>
              <a:rPr lang="en-US" dirty="0" smtClean="0"/>
              <a:t>“Riding </a:t>
            </a:r>
            <a:r>
              <a:rPr lang="en-US" dirty="0"/>
              <a:t>can build an individual’s sense of personal responsibility and satisfaction with completing a </a:t>
            </a:r>
            <a:r>
              <a:rPr lang="en-US" dirty="0" smtClean="0"/>
              <a:t>task” </a:t>
            </a:r>
            <a:r>
              <a:rPr lang="en-US" dirty="0"/>
              <a:t>(</a:t>
            </a:r>
            <a:r>
              <a:rPr lang="en-US" dirty="0" err="1"/>
              <a:t>kidsandhorses</a:t>
            </a:r>
            <a:r>
              <a:rPr lang="en-US" dirty="0"/>
              <a:t>, 2017</a:t>
            </a:r>
            <a:r>
              <a:rPr lang="en-US" dirty="0" smtClean="0"/>
              <a:t>)</a:t>
            </a:r>
            <a:endParaRPr lang="en-US" dirty="0"/>
          </a:p>
          <a:p>
            <a:pPr lvl="1">
              <a:lnSpc>
                <a:spcPct val="102000"/>
              </a:lnSpc>
            </a:pPr>
            <a:r>
              <a:rPr lang="en-US" dirty="0"/>
              <a:t>Riding </a:t>
            </a:r>
            <a:r>
              <a:rPr lang="en-US" dirty="0" smtClean="0"/>
              <a:t>improves motor skills, and when in a group setting may enhance social interactions </a:t>
            </a:r>
            <a:r>
              <a:rPr lang="en-US" dirty="0"/>
              <a:t>(</a:t>
            </a:r>
            <a:r>
              <a:rPr lang="en-US" dirty="0" err="1"/>
              <a:t>kidsandhorses</a:t>
            </a:r>
            <a:r>
              <a:rPr lang="en-US" dirty="0"/>
              <a:t>, 2017</a:t>
            </a:r>
            <a:r>
              <a:rPr lang="en-US" dirty="0" smtClean="0"/>
              <a:t>)</a:t>
            </a:r>
            <a:endParaRPr lang="en-US" dirty="0"/>
          </a:p>
        </p:txBody>
      </p:sp>
      <p:sp>
        <p:nvSpPr>
          <p:cNvPr id="20" name="Freeform 6">
            <a:extLst>
              <a:ext uri="{FF2B5EF4-FFF2-40B4-BE49-F238E27FC236}">
                <a16:creationId xmlns:a16="http://schemas.microsoft.com/office/drawing/2014/main" xmlns="" id="{DE80629D-77F8-4AB9-9FFD-80EFCFB15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cxnSp>
        <p:nvCxnSpPr>
          <p:cNvPr id="22" name="Straight Connector 21">
            <a:extLst>
              <a:ext uri="{FF2B5EF4-FFF2-40B4-BE49-F238E27FC236}">
                <a16:creationId xmlns:a16="http://schemas.microsoft.com/office/drawing/2014/main" xmlns="" id="{1ECF2469-9FC6-4E8A-BF8C-7D52E0923D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600" y="6199730"/>
            <a:ext cx="7010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751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72618" y="663373"/>
            <a:ext cx="3684644" cy="1608487"/>
          </a:xfrm>
        </p:spPr>
        <p:txBody>
          <a:bodyPr>
            <a:normAutofit/>
          </a:bodyPr>
          <a:lstStyle/>
          <a:p>
            <a:pPr algn="l"/>
            <a:r>
              <a:rPr lang="en-US" dirty="0"/>
              <a:t>Autism</a:t>
            </a:r>
          </a:p>
        </p:txBody>
      </p:sp>
      <p:pic>
        <p:nvPicPr>
          <p:cNvPr id="6150" name="Picture 6" descr="n overdue query in autism science: What, exactly, is autism? | S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915" y="1243879"/>
            <a:ext cx="6915663" cy="40629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872618" y="1475874"/>
            <a:ext cx="3684644" cy="4289484"/>
          </a:xfrm>
        </p:spPr>
        <p:txBody>
          <a:bodyPr>
            <a:normAutofit/>
          </a:bodyPr>
          <a:lstStyle/>
          <a:p>
            <a:pPr>
              <a:lnSpc>
                <a:spcPct val="102000"/>
              </a:lnSpc>
            </a:pPr>
            <a:r>
              <a:rPr lang="en-US" sz="1700" dirty="0" smtClean="0"/>
              <a:t>“is </a:t>
            </a:r>
            <a:r>
              <a:rPr lang="en-US" sz="1700" dirty="0"/>
              <a:t>a developmental disability that affects an individual's ability to communicate (e.g., the ability to use language to express one's needs) and the ability to engage in social interaction (e.g., the ability to engage in joint attention</a:t>
            </a:r>
            <a:r>
              <a:rPr lang="en-US" sz="1700" dirty="0" smtClean="0"/>
              <a:t>)” (Alpine learning community, 2021)</a:t>
            </a:r>
            <a:endParaRPr lang="en-US" sz="1700" dirty="0"/>
          </a:p>
          <a:p>
            <a:pPr>
              <a:lnSpc>
                <a:spcPct val="102000"/>
              </a:lnSpc>
            </a:pPr>
            <a:r>
              <a:rPr lang="en-US" sz="1700" dirty="0" smtClean="0"/>
              <a:t>“As </a:t>
            </a:r>
            <a:r>
              <a:rPr lang="en-US" sz="1700" dirty="0"/>
              <a:t>of 2016, ASD affects 1 in 68 children. 1 in 42 boys and 1 in 189 </a:t>
            </a:r>
            <a:r>
              <a:rPr lang="en-US" sz="1700" dirty="0" smtClean="0"/>
              <a:t>girls</a:t>
            </a:r>
            <a:r>
              <a:rPr lang="en-US" sz="1700" dirty="0"/>
              <a:t>” (Alpine learning community, 2021</a:t>
            </a:r>
            <a:r>
              <a:rPr lang="en-US" sz="1700" dirty="0" smtClean="0"/>
              <a:t>)</a:t>
            </a:r>
            <a:endParaRPr lang="en-US" sz="1700" dirty="0"/>
          </a:p>
          <a:p>
            <a:pPr>
              <a:lnSpc>
                <a:spcPct val="102000"/>
              </a:lnSpc>
            </a:pPr>
            <a:r>
              <a:rPr lang="en-US" sz="1700" dirty="0" smtClean="0"/>
              <a:t>“ASD </a:t>
            </a:r>
            <a:r>
              <a:rPr lang="en-US" sz="1700" dirty="0"/>
              <a:t>is 4 times more common in males than </a:t>
            </a:r>
            <a:r>
              <a:rPr lang="en-US" sz="1700" dirty="0"/>
              <a:t>females” (Alpine learning community, 2021)</a:t>
            </a:r>
          </a:p>
          <a:p>
            <a:pPr>
              <a:lnSpc>
                <a:spcPct val="102000"/>
              </a:lnSpc>
            </a:pPr>
            <a:endParaRPr lang="en-US" sz="1700" dirty="0"/>
          </a:p>
          <a:p>
            <a:pPr>
              <a:lnSpc>
                <a:spcPct val="102000"/>
              </a:lnSpc>
            </a:pPr>
            <a:endParaRPr lang="en-US" sz="1700" dirty="0"/>
          </a:p>
        </p:txBody>
      </p:sp>
    </p:spTree>
    <p:extLst>
      <p:ext uri="{BB962C8B-B14F-4D97-AF65-F5344CB8AC3E}">
        <p14:creationId xmlns:p14="http://schemas.microsoft.com/office/powerpoint/2010/main" val="1752759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aranty Trust Bank on Twitter: &quot;Here is a guide to help you identify th">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82" b="909"/>
          <a:stretch/>
        </p:blipFill>
        <p:spPr bwMode="auto">
          <a:xfrm>
            <a:off x="2342147" y="160420"/>
            <a:ext cx="7570787" cy="621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55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7F5523B-CC33-4AAE-90B5-87EC6E4C0C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5181600" y="373347"/>
            <a:ext cx="6248398" cy="1484275"/>
          </a:xfrm>
        </p:spPr>
        <p:txBody>
          <a:bodyPr>
            <a:normAutofit/>
          </a:bodyPr>
          <a:lstStyle/>
          <a:p>
            <a:pPr algn="l"/>
            <a:r>
              <a:rPr lang="en-US" sz="4600" dirty="0"/>
              <a:t>Benefits </a:t>
            </a:r>
            <a:r>
              <a:rPr lang="en-US" sz="4600" dirty="0" smtClean="0"/>
              <a:t>contributed with Autism</a:t>
            </a:r>
            <a:endParaRPr lang="en-US" sz="4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28" r="8819"/>
          <a:stretch/>
        </p:blipFill>
        <p:spPr>
          <a:xfrm>
            <a:off x="20" y="10"/>
            <a:ext cx="4595888" cy="6857990"/>
          </a:xfrm>
          <a:prstGeom prst="rect">
            <a:avLst/>
          </a:prstGeom>
        </p:spPr>
      </p:pic>
      <p:sp>
        <p:nvSpPr>
          <p:cNvPr id="3" name="Content Placeholder 2"/>
          <p:cNvSpPr>
            <a:spLocks noGrp="1"/>
          </p:cNvSpPr>
          <p:nvPr>
            <p:ph idx="1"/>
          </p:nvPr>
        </p:nvSpPr>
        <p:spPr>
          <a:xfrm>
            <a:off x="5181600" y="2394305"/>
            <a:ext cx="6248398" cy="2931932"/>
          </a:xfrm>
        </p:spPr>
        <p:txBody>
          <a:bodyPr>
            <a:normAutofit/>
          </a:bodyPr>
          <a:lstStyle/>
          <a:p>
            <a:pPr>
              <a:lnSpc>
                <a:spcPct val="102000"/>
              </a:lnSpc>
            </a:pPr>
            <a:r>
              <a:rPr lang="en-US" sz="1600" dirty="0" smtClean="0"/>
              <a:t>It has been found that autistic individuals are able to develop emotional bonds while riding, furthermore, this teaches the individuals a successful and healthy relationship (</a:t>
            </a:r>
            <a:r>
              <a:rPr lang="en-US" sz="1600" dirty="0" err="1" smtClean="0"/>
              <a:t>asdf</a:t>
            </a:r>
            <a:r>
              <a:rPr lang="en-US" sz="1600" dirty="0" smtClean="0"/>
              <a:t>, 2021)</a:t>
            </a:r>
          </a:p>
          <a:p>
            <a:pPr>
              <a:lnSpc>
                <a:spcPct val="102000"/>
              </a:lnSpc>
            </a:pPr>
            <a:r>
              <a:rPr lang="en-US" sz="1600" dirty="0"/>
              <a:t> </a:t>
            </a:r>
            <a:r>
              <a:rPr lang="en-US" sz="1600" dirty="0" smtClean="0"/>
              <a:t>Group setting has been proven to increase communication and following </a:t>
            </a:r>
            <a:r>
              <a:rPr lang="en-US" sz="1600" dirty="0"/>
              <a:t>directions (</a:t>
            </a:r>
            <a:r>
              <a:rPr lang="en-US" sz="1600" dirty="0" err="1"/>
              <a:t>asdf</a:t>
            </a:r>
            <a:r>
              <a:rPr lang="en-US" sz="1600" dirty="0"/>
              <a:t>, 2021</a:t>
            </a:r>
            <a:r>
              <a:rPr lang="en-US" sz="1600" dirty="0" smtClean="0"/>
              <a:t>)</a:t>
            </a:r>
            <a:endParaRPr lang="en-US" sz="1600" dirty="0"/>
          </a:p>
          <a:p>
            <a:pPr>
              <a:lnSpc>
                <a:spcPct val="102000"/>
              </a:lnSpc>
            </a:pPr>
            <a:r>
              <a:rPr lang="en-US" sz="1600" dirty="0" smtClean="0"/>
              <a:t>Communication skills are further enhanced with commands while riding</a:t>
            </a:r>
            <a:endParaRPr lang="en-US" sz="1600" dirty="0"/>
          </a:p>
          <a:p>
            <a:pPr>
              <a:lnSpc>
                <a:spcPct val="102000"/>
              </a:lnSpc>
            </a:pPr>
            <a:r>
              <a:rPr lang="en-US" sz="1600" dirty="0" smtClean="0"/>
              <a:t>“Riding </a:t>
            </a:r>
            <a:r>
              <a:rPr lang="en-US" sz="1600" dirty="0"/>
              <a:t>stimulates a person’s sensory preceptors, which can improve an autistic individual’s overall </a:t>
            </a:r>
            <a:r>
              <a:rPr lang="en-US" sz="1600" dirty="0"/>
              <a:t>wellbeing” (</a:t>
            </a:r>
            <a:r>
              <a:rPr lang="en-US" sz="1600" dirty="0" err="1"/>
              <a:t>asdf</a:t>
            </a:r>
            <a:r>
              <a:rPr lang="en-US" sz="1600" dirty="0"/>
              <a:t>, 2021)</a:t>
            </a:r>
          </a:p>
          <a:p>
            <a:pPr>
              <a:lnSpc>
                <a:spcPct val="102000"/>
              </a:lnSpc>
            </a:pPr>
            <a:endParaRPr lang="en-US" sz="1600" dirty="0"/>
          </a:p>
          <a:p>
            <a:pPr>
              <a:lnSpc>
                <a:spcPct val="102000"/>
              </a:lnSpc>
            </a:pPr>
            <a:endParaRPr lang="en-US" sz="1600" dirty="0"/>
          </a:p>
          <a:p>
            <a:pPr>
              <a:lnSpc>
                <a:spcPct val="102000"/>
              </a:lnSpc>
            </a:pPr>
            <a:endParaRPr lang="en-US" sz="1600" dirty="0"/>
          </a:p>
        </p:txBody>
      </p:sp>
      <p:sp>
        <p:nvSpPr>
          <p:cNvPr id="11" name="Freeform 6">
            <a:extLst>
              <a:ext uri="{FF2B5EF4-FFF2-40B4-BE49-F238E27FC236}">
                <a16:creationId xmlns:a16="http://schemas.microsoft.com/office/drawing/2014/main" xmlns="" id="{DE80629D-77F8-4AB9-9FFD-80EFCFB15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cxnSp>
        <p:nvCxnSpPr>
          <p:cNvPr id="13" name="Straight Connector 12">
            <a:extLst>
              <a:ext uri="{FF2B5EF4-FFF2-40B4-BE49-F238E27FC236}">
                <a16:creationId xmlns:a16="http://schemas.microsoft.com/office/drawing/2014/main" xmlns="" id="{1ECF2469-9FC6-4E8A-BF8C-7D52E0923D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600" y="6199730"/>
            <a:ext cx="7010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80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at Anxiety Feels Like &amp; Why It Happens | Houston Methodist On Health">
            <a:hlinkClick r:id="rId2"/>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3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559678"/>
            <a:ext cx="3833906" cy="4952492"/>
          </a:xfrm>
        </p:spPr>
        <p:txBody>
          <a:bodyPr>
            <a:normAutofit/>
          </a:bodyPr>
          <a:lstStyle/>
          <a:p>
            <a:r>
              <a:rPr lang="en-US">
                <a:solidFill>
                  <a:schemeClr val="tx1"/>
                </a:solidFill>
              </a:rPr>
              <a:t>Anxiety Disorders</a:t>
            </a:r>
          </a:p>
        </p:txBody>
      </p:sp>
      <p:cxnSp>
        <p:nvCxnSpPr>
          <p:cNvPr id="71" name="Straight Connector 70">
            <a:extLst>
              <a:ext uri="{FF2B5EF4-FFF2-40B4-BE49-F238E27FC236}">
                <a16:creationId xmlns:a16="http://schemas.microsoft.com/office/drawing/2014/main" xmlns="" id="{12703091-5792-4A74-A935-4B885713E5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1600" y="569066"/>
            <a:ext cx="6248398" cy="5655156"/>
          </a:xfrm>
        </p:spPr>
        <p:txBody>
          <a:bodyPr>
            <a:normAutofit/>
          </a:bodyPr>
          <a:lstStyle/>
          <a:p>
            <a:r>
              <a:rPr lang="en-US" dirty="0" smtClean="0">
                <a:solidFill>
                  <a:schemeClr val="tx1"/>
                </a:solidFill>
              </a:rPr>
              <a:t>First, it’s important to know that everyone </a:t>
            </a:r>
            <a:r>
              <a:rPr lang="en-US" dirty="0">
                <a:solidFill>
                  <a:schemeClr val="tx1"/>
                </a:solidFill>
              </a:rPr>
              <a:t>has anxiety, and it’s our bodies natural way of dealing with </a:t>
            </a:r>
            <a:r>
              <a:rPr lang="en-US" dirty="0" smtClean="0">
                <a:solidFill>
                  <a:schemeClr val="tx1"/>
                </a:solidFill>
              </a:rPr>
              <a:t>stress (Clarke, 2020)</a:t>
            </a:r>
            <a:endParaRPr lang="en-US" dirty="0">
              <a:solidFill>
                <a:schemeClr val="tx1"/>
              </a:solidFill>
            </a:endParaRPr>
          </a:p>
          <a:p>
            <a:r>
              <a:rPr lang="en-US" dirty="0" smtClean="0">
                <a:solidFill>
                  <a:schemeClr val="tx1"/>
                </a:solidFill>
              </a:rPr>
              <a:t>Anxiety is an emotion that is normal, but should not take over our life’s</a:t>
            </a:r>
            <a:endParaRPr lang="en-US" dirty="0">
              <a:solidFill>
                <a:schemeClr val="tx1"/>
              </a:solidFill>
            </a:endParaRPr>
          </a:p>
          <a:p>
            <a:r>
              <a:rPr lang="en-US" dirty="0" smtClean="0">
                <a:solidFill>
                  <a:schemeClr val="tx1"/>
                </a:solidFill>
              </a:rPr>
              <a:t>However, an anxiety disorder is characterized by symptoms lasting longer than six months or  extreme feelings of anxiety which interfere with our own </a:t>
            </a:r>
            <a:r>
              <a:rPr lang="en-US" dirty="0">
                <a:solidFill>
                  <a:schemeClr val="tx1"/>
                </a:solidFill>
              </a:rPr>
              <a:t>life (Clarke, 2020</a:t>
            </a:r>
            <a:r>
              <a:rPr lang="en-US" dirty="0" smtClean="0">
                <a:solidFill>
                  <a:schemeClr val="tx1"/>
                </a:solidFill>
              </a:rPr>
              <a:t>)</a:t>
            </a:r>
            <a:endParaRPr lang="en-US" dirty="0" smtClean="0">
              <a:solidFill>
                <a:schemeClr val="tx1"/>
              </a:solidFill>
            </a:endParaRPr>
          </a:p>
          <a:p>
            <a:r>
              <a:rPr lang="en-US" dirty="0" smtClean="0">
                <a:solidFill>
                  <a:schemeClr val="tx1"/>
                </a:solidFill>
              </a:rPr>
              <a:t>Anxiety is a form of fear, and in disorders </a:t>
            </a:r>
            <a:r>
              <a:rPr lang="en-US" dirty="0">
                <a:solidFill>
                  <a:schemeClr val="tx1"/>
                </a:solidFill>
              </a:rPr>
              <a:t>becomes debilitating (Clarke, 2020</a:t>
            </a:r>
            <a:r>
              <a:rPr lang="en-US" dirty="0" smtClean="0">
                <a:solidFill>
                  <a:schemeClr val="tx1"/>
                </a:solidFill>
              </a:rPr>
              <a:t>)</a:t>
            </a:r>
            <a:endParaRPr lang="en-US" dirty="0">
              <a:solidFill>
                <a:schemeClr val="tx1"/>
              </a:solidFill>
            </a:endParaRPr>
          </a:p>
          <a:p>
            <a:r>
              <a:rPr lang="en-US" dirty="0">
                <a:solidFill>
                  <a:schemeClr val="tx1"/>
                </a:solidFill>
              </a:rPr>
              <a:t>Anxiety disorders are the most common emotional disorder and can effect anyone at </a:t>
            </a:r>
            <a:r>
              <a:rPr lang="en-US" dirty="0" smtClean="0">
                <a:solidFill>
                  <a:schemeClr val="tx1"/>
                </a:solidFill>
              </a:rPr>
              <a:t>anytime, and if left untreated </a:t>
            </a:r>
            <a:r>
              <a:rPr lang="en-US" dirty="0">
                <a:solidFill>
                  <a:schemeClr val="tx1"/>
                </a:solidFill>
              </a:rPr>
              <a:t>become worse (Clarke, 2020</a:t>
            </a:r>
            <a:r>
              <a:rPr lang="en-US" dirty="0" smtClean="0">
                <a:solidFill>
                  <a:schemeClr val="tx1"/>
                </a:solidFill>
              </a:rPr>
              <a:t>)</a:t>
            </a:r>
            <a:endParaRPr lang="en-US" dirty="0">
              <a:solidFill>
                <a:schemeClr val="tx1"/>
              </a:solidFill>
            </a:endParaRPr>
          </a:p>
          <a:p>
            <a:endParaRPr lang="en-US" dirty="0">
              <a:solidFill>
                <a:schemeClr val="tx1"/>
              </a:solidFill>
            </a:endParaRPr>
          </a:p>
        </p:txBody>
      </p:sp>
      <p:sp>
        <p:nvSpPr>
          <p:cNvPr id="73" name="Freeform 6">
            <a:extLst>
              <a:ext uri="{FF2B5EF4-FFF2-40B4-BE49-F238E27FC236}">
                <a16:creationId xmlns:a16="http://schemas.microsoft.com/office/drawing/2014/main" xmlns="" id="{33F10E2D-8FFE-4EA2-A7E5-21091F2EBE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65770331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72618" y="663373"/>
            <a:ext cx="3684644" cy="1608487"/>
          </a:xfrm>
        </p:spPr>
        <p:txBody>
          <a:bodyPr>
            <a:normAutofit/>
          </a:bodyPr>
          <a:lstStyle/>
          <a:p>
            <a:pPr algn="l"/>
            <a:r>
              <a:rPr lang="en-US" sz="3500" dirty="0"/>
              <a:t>Types of Anxiety Disorders</a:t>
            </a:r>
          </a:p>
        </p:txBody>
      </p:sp>
      <p:pic>
        <p:nvPicPr>
          <p:cNvPr id="10245" name="Picture 2" descr="https://miro.medium.com/max/1468/1*Cdvk-9z2lfnFC1_WGjc9kQ.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1727" y="663373"/>
            <a:ext cx="5972691" cy="52709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xiety &amp; Panic Disorder | Blog | Oostenbrink Clinical Psychologis">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299159" y="1858355"/>
            <a:ext cx="4427620" cy="458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53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he Stigma of Depression | Talkspace">
            <a:hlinkClick r:id="rId2"/>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559678"/>
            <a:ext cx="3833906" cy="4952492"/>
          </a:xfrm>
        </p:spPr>
        <p:txBody>
          <a:bodyPr>
            <a:normAutofit/>
          </a:bodyPr>
          <a:lstStyle/>
          <a:p>
            <a:r>
              <a:rPr lang="en-US">
                <a:solidFill>
                  <a:schemeClr val="tx1"/>
                </a:solidFill>
              </a:rPr>
              <a:t>Depression</a:t>
            </a:r>
          </a:p>
        </p:txBody>
      </p:sp>
      <p:cxnSp>
        <p:nvCxnSpPr>
          <p:cNvPr id="71" name="Straight Connector 70">
            <a:extLst>
              <a:ext uri="{FF2B5EF4-FFF2-40B4-BE49-F238E27FC236}">
                <a16:creationId xmlns:a16="http://schemas.microsoft.com/office/drawing/2014/main" xmlns="" id="{12703091-5792-4A74-A935-4B885713E5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1600" y="569066"/>
            <a:ext cx="6248398" cy="5655156"/>
          </a:xfrm>
        </p:spPr>
        <p:txBody>
          <a:bodyPr>
            <a:normAutofit lnSpcReduction="10000"/>
          </a:bodyPr>
          <a:lstStyle/>
          <a:p>
            <a:pPr>
              <a:lnSpc>
                <a:spcPct val="102000"/>
              </a:lnSpc>
            </a:pPr>
            <a:r>
              <a:rPr lang="en-US" sz="1700" dirty="0">
                <a:solidFill>
                  <a:schemeClr val="tx1"/>
                </a:solidFill>
              </a:rPr>
              <a:t>Depression (major depressive disorder) is a common and serious medical illness that negatively affects how you feel, the way you </a:t>
            </a:r>
            <a:r>
              <a:rPr lang="en-US" sz="1700" dirty="0" smtClean="0">
                <a:solidFill>
                  <a:schemeClr val="tx1"/>
                </a:solidFill>
              </a:rPr>
              <a:t>think, </a:t>
            </a:r>
            <a:r>
              <a:rPr lang="en-US" sz="1700" dirty="0">
                <a:solidFill>
                  <a:schemeClr val="tx1"/>
                </a:solidFill>
              </a:rPr>
              <a:t>and how you </a:t>
            </a:r>
            <a:r>
              <a:rPr lang="en-US" sz="1700" dirty="0" smtClean="0">
                <a:solidFill>
                  <a:schemeClr val="tx1"/>
                </a:solidFill>
              </a:rPr>
              <a:t>act (Torres, 2020)</a:t>
            </a:r>
            <a:endParaRPr lang="en-US" sz="1700" dirty="0">
              <a:solidFill>
                <a:schemeClr val="tx1"/>
              </a:solidFill>
            </a:endParaRPr>
          </a:p>
          <a:p>
            <a:pPr>
              <a:lnSpc>
                <a:spcPct val="102000"/>
              </a:lnSpc>
            </a:pPr>
            <a:r>
              <a:rPr lang="en-US" sz="1700" dirty="0">
                <a:solidFill>
                  <a:schemeClr val="tx1"/>
                </a:solidFill>
              </a:rPr>
              <a:t>Feeling sad or having a depressed </a:t>
            </a:r>
            <a:r>
              <a:rPr lang="en-US" sz="1700" dirty="0">
                <a:solidFill>
                  <a:schemeClr val="tx1"/>
                </a:solidFill>
              </a:rPr>
              <a:t>mood (Torres,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Loss of interest or pleasure in activities once </a:t>
            </a:r>
            <a:r>
              <a:rPr lang="en-US" sz="1700" dirty="0" smtClean="0">
                <a:solidFill>
                  <a:schemeClr val="tx1"/>
                </a:solidFill>
              </a:rPr>
              <a:t>enjoyed (Torres</a:t>
            </a:r>
            <a:r>
              <a:rPr lang="en-US" sz="1700" dirty="0">
                <a:solidFill>
                  <a:schemeClr val="tx1"/>
                </a:solidFill>
              </a:rPr>
              <a:t>,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Changes in appetite — weight loss or gain unrelated to </a:t>
            </a:r>
            <a:r>
              <a:rPr lang="en-US" sz="1700" dirty="0">
                <a:solidFill>
                  <a:schemeClr val="tx1"/>
                </a:solidFill>
              </a:rPr>
              <a:t>dieting (Torres,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Trouble sleeping or sleeping too </a:t>
            </a:r>
            <a:r>
              <a:rPr lang="en-US" sz="1700" dirty="0">
                <a:solidFill>
                  <a:schemeClr val="tx1"/>
                </a:solidFill>
              </a:rPr>
              <a:t>much (Torres,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Loss of energy or increased </a:t>
            </a:r>
            <a:r>
              <a:rPr lang="en-US" sz="1700" dirty="0">
                <a:solidFill>
                  <a:schemeClr val="tx1"/>
                </a:solidFill>
              </a:rPr>
              <a:t>fatigue (Torres, 2020</a:t>
            </a:r>
            <a:r>
              <a:rPr lang="en-US" sz="1700" dirty="0" smtClean="0">
                <a:solidFill>
                  <a:schemeClr val="tx1"/>
                </a:solidFill>
              </a:rPr>
              <a:t>)</a:t>
            </a:r>
            <a:endParaRPr lang="en-US" sz="1700" dirty="0">
              <a:solidFill>
                <a:schemeClr val="tx1"/>
              </a:solidFill>
            </a:endParaRPr>
          </a:p>
          <a:p>
            <a:pPr>
              <a:lnSpc>
                <a:spcPct val="102000"/>
              </a:lnSpc>
            </a:pPr>
            <a:r>
              <a:rPr lang="en-US" sz="1700" dirty="0" smtClean="0">
                <a:solidFill>
                  <a:schemeClr val="tx1"/>
                </a:solidFill>
              </a:rPr>
              <a:t>“Increase </a:t>
            </a:r>
            <a:r>
              <a:rPr lang="en-US" sz="1700" dirty="0">
                <a:solidFill>
                  <a:schemeClr val="tx1"/>
                </a:solidFill>
              </a:rPr>
              <a:t>in purposeless physical activity (e.g., inability to sit still, pacing, handwringing) or slowed movements or speech (these actions must be severe enough to be observable by </a:t>
            </a:r>
            <a:r>
              <a:rPr lang="en-US" sz="1700" dirty="0">
                <a:solidFill>
                  <a:schemeClr val="tx1"/>
                </a:solidFill>
              </a:rPr>
              <a:t>others” (Torres,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Feeling worthless or </a:t>
            </a:r>
            <a:r>
              <a:rPr lang="en-US" sz="1700" dirty="0">
                <a:solidFill>
                  <a:schemeClr val="tx1"/>
                </a:solidFill>
              </a:rPr>
              <a:t>guilty (Torres,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Difficulty thinking, concentrating or making </a:t>
            </a:r>
            <a:r>
              <a:rPr lang="en-US" sz="1700" dirty="0">
                <a:solidFill>
                  <a:schemeClr val="tx1"/>
                </a:solidFill>
              </a:rPr>
              <a:t>decisions (Torres, 2020</a:t>
            </a:r>
            <a:r>
              <a:rPr lang="en-US" sz="1700" dirty="0" smtClean="0">
                <a:solidFill>
                  <a:schemeClr val="tx1"/>
                </a:solidFill>
              </a:rPr>
              <a:t>)</a:t>
            </a:r>
            <a:endParaRPr lang="en-US" sz="1700" dirty="0">
              <a:solidFill>
                <a:schemeClr val="tx1"/>
              </a:solidFill>
            </a:endParaRPr>
          </a:p>
          <a:p>
            <a:pPr>
              <a:lnSpc>
                <a:spcPct val="102000"/>
              </a:lnSpc>
            </a:pPr>
            <a:r>
              <a:rPr lang="en-US" sz="1700" dirty="0">
                <a:solidFill>
                  <a:schemeClr val="tx1"/>
                </a:solidFill>
              </a:rPr>
              <a:t>Thoughts of death or </a:t>
            </a:r>
            <a:r>
              <a:rPr lang="en-US" sz="1700" dirty="0">
                <a:solidFill>
                  <a:schemeClr val="tx1"/>
                </a:solidFill>
              </a:rPr>
              <a:t>suicide (Torres, 2020)</a:t>
            </a:r>
          </a:p>
          <a:p>
            <a:pPr>
              <a:lnSpc>
                <a:spcPct val="102000"/>
              </a:lnSpc>
            </a:pPr>
            <a:endParaRPr lang="en-US" sz="1700" dirty="0">
              <a:solidFill>
                <a:schemeClr val="tx1"/>
              </a:solidFill>
            </a:endParaRPr>
          </a:p>
        </p:txBody>
      </p:sp>
      <p:sp>
        <p:nvSpPr>
          <p:cNvPr id="73" name="Freeform 6">
            <a:extLst>
              <a:ext uri="{FF2B5EF4-FFF2-40B4-BE49-F238E27FC236}">
                <a16:creationId xmlns:a16="http://schemas.microsoft.com/office/drawing/2014/main" xmlns="" id="{33F10E2D-8FFE-4EA2-A7E5-21091F2EBE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2325837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0000"/>
            <a:extLst>
              <a:ext uri="{28A0092B-C50C-407E-A947-70E740481C1C}">
                <a14:useLocalDpi xmlns:a14="http://schemas.microsoft.com/office/drawing/2010/main" val="0"/>
              </a:ext>
            </a:extLst>
          </a:blip>
          <a:srcRect t="12762" b="12238"/>
          <a:stretch/>
        </p:blipFill>
        <p:spPr>
          <a:xfrm>
            <a:off x="20" y="10"/>
            <a:ext cx="12191980" cy="6857990"/>
          </a:xfrm>
          <a:prstGeom prst="rect">
            <a:avLst/>
          </a:prstGeom>
        </p:spPr>
      </p:pic>
      <p:sp>
        <p:nvSpPr>
          <p:cNvPr id="2" name="Title 1"/>
          <p:cNvSpPr>
            <a:spLocks noGrp="1"/>
          </p:cNvSpPr>
          <p:nvPr>
            <p:ph type="title"/>
          </p:nvPr>
        </p:nvSpPr>
        <p:spPr>
          <a:xfrm>
            <a:off x="762000" y="559678"/>
            <a:ext cx="3833906" cy="4952492"/>
          </a:xfrm>
        </p:spPr>
        <p:txBody>
          <a:bodyPr>
            <a:normAutofit/>
          </a:bodyPr>
          <a:lstStyle/>
          <a:p>
            <a:r>
              <a:rPr lang="en-US">
                <a:solidFill>
                  <a:schemeClr val="tx1"/>
                </a:solidFill>
              </a:rPr>
              <a:t>Overview</a:t>
            </a:r>
          </a:p>
        </p:txBody>
      </p:sp>
      <p:cxnSp>
        <p:nvCxnSpPr>
          <p:cNvPr id="16" name="Straight Connector 15">
            <a:extLst>
              <a:ext uri="{FF2B5EF4-FFF2-40B4-BE49-F238E27FC236}">
                <a16:creationId xmlns:a16="http://schemas.microsoft.com/office/drawing/2014/main" xmlns="" id="{12703091-5792-4A74-A935-4B885713E5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1600" y="569066"/>
            <a:ext cx="6248398" cy="5655156"/>
          </a:xfrm>
        </p:spPr>
        <p:txBody>
          <a:bodyPr>
            <a:normAutofit/>
          </a:bodyPr>
          <a:lstStyle/>
          <a:p>
            <a:pPr marL="514350" indent="-514350">
              <a:buFont typeface="+mj-lt"/>
              <a:buAutoNum type="arabicPeriod"/>
            </a:pPr>
            <a:r>
              <a:rPr lang="en-US" dirty="0">
                <a:solidFill>
                  <a:schemeClr val="tx1"/>
                </a:solidFill>
              </a:rPr>
              <a:t>What is Therapeutic Horse riding?</a:t>
            </a:r>
          </a:p>
          <a:p>
            <a:pPr marL="514350" indent="-514350">
              <a:buFont typeface="+mj-lt"/>
              <a:buAutoNum type="arabicPeriod"/>
            </a:pPr>
            <a:r>
              <a:rPr lang="en-US" dirty="0" smtClean="0">
                <a:solidFill>
                  <a:schemeClr val="tx1"/>
                </a:solidFill>
              </a:rPr>
              <a:t>Cerebral Palsy</a:t>
            </a:r>
            <a:endParaRPr lang="en-US" dirty="0">
              <a:solidFill>
                <a:schemeClr val="tx1"/>
              </a:solidFill>
            </a:endParaRPr>
          </a:p>
          <a:p>
            <a:pPr marL="514350" indent="-514350">
              <a:buFont typeface="+mj-lt"/>
              <a:buAutoNum type="arabicPeriod"/>
            </a:pPr>
            <a:r>
              <a:rPr lang="en-US" dirty="0" smtClean="0">
                <a:solidFill>
                  <a:schemeClr val="tx1"/>
                </a:solidFill>
              </a:rPr>
              <a:t>Attention Deficit Disorder</a:t>
            </a:r>
            <a:endParaRPr lang="en-US" dirty="0">
              <a:solidFill>
                <a:schemeClr val="tx1"/>
              </a:solidFill>
            </a:endParaRPr>
          </a:p>
          <a:p>
            <a:pPr marL="514350" indent="-514350">
              <a:buFont typeface="+mj-lt"/>
              <a:buAutoNum type="arabicPeriod"/>
            </a:pPr>
            <a:r>
              <a:rPr lang="en-US" dirty="0">
                <a:solidFill>
                  <a:schemeClr val="tx1"/>
                </a:solidFill>
              </a:rPr>
              <a:t>Autism</a:t>
            </a:r>
          </a:p>
          <a:p>
            <a:pPr marL="514350" indent="-514350">
              <a:buFont typeface="+mj-lt"/>
              <a:buAutoNum type="arabicPeriod"/>
            </a:pPr>
            <a:r>
              <a:rPr lang="en-US" dirty="0" smtClean="0">
                <a:solidFill>
                  <a:schemeClr val="tx1"/>
                </a:solidFill>
              </a:rPr>
              <a:t>Anxiety Disorders</a:t>
            </a:r>
            <a:endParaRPr lang="en-US" dirty="0">
              <a:solidFill>
                <a:schemeClr val="tx1"/>
              </a:solidFill>
            </a:endParaRPr>
          </a:p>
          <a:p>
            <a:pPr marL="514350" indent="-514350">
              <a:buFont typeface="+mj-lt"/>
              <a:buAutoNum type="arabicPeriod"/>
            </a:pPr>
            <a:r>
              <a:rPr lang="en-US" dirty="0">
                <a:solidFill>
                  <a:schemeClr val="tx1"/>
                </a:solidFill>
              </a:rPr>
              <a:t>Depression</a:t>
            </a:r>
          </a:p>
          <a:p>
            <a:pPr marL="514350" indent="-514350">
              <a:buFont typeface="+mj-lt"/>
              <a:buAutoNum type="arabicPeriod"/>
            </a:pPr>
            <a:endParaRPr lang="en-US" dirty="0">
              <a:solidFill>
                <a:schemeClr val="tx1"/>
              </a:solidFill>
            </a:endParaRPr>
          </a:p>
        </p:txBody>
      </p:sp>
      <p:sp>
        <p:nvSpPr>
          <p:cNvPr id="18" name="Freeform 6">
            <a:extLst>
              <a:ext uri="{FF2B5EF4-FFF2-40B4-BE49-F238E27FC236}">
                <a16:creationId xmlns:a16="http://schemas.microsoft.com/office/drawing/2014/main" xmlns="" id="{33F10E2D-8FFE-4EA2-A7E5-21091F2EBE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57515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yveli iyi anlamak önbellek depression mayo - travelsinmind.co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990" y="689810"/>
            <a:ext cx="66675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5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1759316"/>
          </a:xfrm>
        </p:spPr>
        <p:txBody>
          <a:bodyPr>
            <a:normAutofit/>
          </a:bodyPr>
          <a:lstStyle/>
          <a:p>
            <a:r>
              <a:rPr lang="en-US" sz="4000"/>
              <a:t>Benefits</a:t>
            </a:r>
          </a:p>
        </p:txBody>
      </p:sp>
      <p:sp>
        <p:nvSpPr>
          <p:cNvPr id="3" name="Content Placeholder 2"/>
          <p:cNvSpPr>
            <a:spLocks noGrp="1"/>
          </p:cNvSpPr>
          <p:nvPr>
            <p:ph idx="1"/>
          </p:nvPr>
        </p:nvSpPr>
        <p:spPr>
          <a:xfrm>
            <a:off x="762000" y="2492134"/>
            <a:ext cx="3833906" cy="3324204"/>
          </a:xfrm>
        </p:spPr>
        <p:txBody>
          <a:bodyPr>
            <a:normAutofit/>
          </a:bodyPr>
          <a:lstStyle/>
          <a:p>
            <a:pPr>
              <a:lnSpc>
                <a:spcPct val="102000"/>
              </a:lnSpc>
            </a:pPr>
            <a:r>
              <a:rPr lang="en-US" sz="1600" dirty="0"/>
              <a:t>Horses offer sense of peace in time of unrest</a:t>
            </a:r>
          </a:p>
          <a:p>
            <a:pPr>
              <a:lnSpc>
                <a:spcPct val="102000"/>
              </a:lnSpc>
            </a:pPr>
            <a:r>
              <a:rPr lang="en-US" sz="1600" dirty="0"/>
              <a:t>Calm and Unbiased</a:t>
            </a:r>
          </a:p>
          <a:p>
            <a:pPr>
              <a:lnSpc>
                <a:spcPct val="102000"/>
              </a:lnSpc>
            </a:pPr>
            <a:r>
              <a:rPr lang="en-US" sz="1600" dirty="0"/>
              <a:t>Emotional Awareness</a:t>
            </a:r>
          </a:p>
          <a:p>
            <a:pPr>
              <a:lnSpc>
                <a:spcPct val="102000"/>
              </a:lnSpc>
            </a:pPr>
            <a:r>
              <a:rPr lang="en-US" sz="1600" dirty="0"/>
              <a:t>Self Esteem</a:t>
            </a:r>
          </a:p>
          <a:p>
            <a:pPr>
              <a:lnSpc>
                <a:spcPct val="102000"/>
              </a:lnSpc>
            </a:pPr>
            <a:r>
              <a:rPr lang="en-US" sz="1600" dirty="0"/>
              <a:t>Social Awareness</a:t>
            </a:r>
          </a:p>
          <a:p>
            <a:pPr>
              <a:lnSpc>
                <a:spcPct val="102000"/>
              </a:lnSpc>
            </a:pPr>
            <a:r>
              <a:rPr lang="en-US" sz="1600" dirty="0"/>
              <a:t>Relationships</a:t>
            </a:r>
          </a:p>
          <a:p>
            <a:pPr>
              <a:lnSpc>
                <a:spcPct val="102000"/>
              </a:lnSpc>
            </a:pPr>
            <a:r>
              <a:rPr lang="en-US" sz="1600" dirty="0"/>
              <a:t>Providing the horse their essential needs gives patients therapeutic benefits</a:t>
            </a:r>
          </a:p>
          <a:p>
            <a:pPr lvl="1">
              <a:lnSpc>
                <a:spcPct val="102000"/>
              </a:lnSpc>
            </a:pPr>
            <a:endParaRPr lang="en-US" sz="1600" dirty="0"/>
          </a:p>
          <a:p>
            <a:pPr lvl="1" algn="r">
              <a:lnSpc>
                <a:spcPct val="102000"/>
              </a:lnSpc>
            </a:pPr>
            <a:endParaRPr lang="en-US" sz="1600" dirty="0"/>
          </a:p>
          <a:p>
            <a:pPr lvl="2" algn="r">
              <a:lnSpc>
                <a:spcPct val="102000"/>
              </a:lnSpc>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 b="18044"/>
          <a:stretch/>
        </p:blipFill>
        <p:spPr>
          <a:xfrm>
            <a:off x="7540644" y="3184716"/>
            <a:ext cx="3383280" cy="32910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 b="25388"/>
          <a:stretch/>
        </p:blipFill>
        <p:spPr>
          <a:xfrm>
            <a:off x="5674783" y="530979"/>
            <a:ext cx="3385845" cy="3368299"/>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spTree>
    <p:extLst>
      <p:ext uri="{BB962C8B-B14F-4D97-AF65-F5344CB8AC3E}">
        <p14:creationId xmlns:p14="http://schemas.microsoft.com/office/powerpoint/2010/main" val="1368435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E770E61-D755-42C2-98F3-D7B8EAD14B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5181600" y="559678"/>
            <a:ext cx="6248398" cy="1484275"/>
          </a:xfrm>
        </p:spPr>
        <p:txBody>
          <a:bodyPr>
            <a:normAutofit/>
          </a:bodyPr>
          <a:lstStyle/>
          <a:p>
            <a:pPr algn="l"/>
            <a:r>
              <a:rPr lang="en-US" dirty="0"/>
              <a:t>Benefits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6444" r="2" b="27600"/>
          <a:stretch/>
        </p:blipFill>
        <p:spPr>
          <a:xfrm>
            <a:off x="20" y="-9"/>
            <a:ext cx="4595888" cy="3429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703" r="2" b="11895"/>
          <a:stretch/>
        </p:blipFill>
        <p:spPr>
          <a:xfrm>
            <a:off x="20" y="3429009"/>
            <a:ext cx="4595888" cy="3428999"/>
          </a:xfrm>
          <a:prstGeom prst="rect">
            <a:avLst/>
          </a:prstGeom>
        </p:spPr>
      </p:pic>
      <p:sp>
        <p:nvSpPr>
          <p:cNvPr id="3" name="Content Placeholder 2"/>
          <p:cNvSpPr>
            <a:spLocks noGrp="1"/>
          </p:cNvSpPr>
          <p:nvPr>
            <p:ph idx="1"/>
          </p:nvPr>
        </p:nvSpPr>
        <p:spPr>
          <a:xfrm>
            <a:off x="5181600" y="2394305"/>
            <a:ext cx="6248398" cy="2931932"/>
          </a:xfrm>
        </p:spPr>
        <p:txBody>
          <a:bodyPr>
            <a:normAutofit fontScale="85000" lnSpcReduction="20000"/>
          </a:bodyPr>
          <a:lstStyle/>
          <a:p>
            <a:pPr>
              <a:lnSpc>
                <a:spcPct val="102000"/>
              </a:lnSpc>
            </a:pPr>
            <a:r>
              <a:rPr lang="en-US" sz="1600" dirty="0"/>
              <a:t>Feedback and Mirroring</a:t>
            </a:r>
          </a:p>
          <a:p>
            <a:pPr lvl="1">
              <a:lnSpc>
                <a:spcPct val="102000"/>
              </a:lnSpc>
            </a:pPr>
            <a:r>
              <a:rPr lang="en-US" sz="1600" dirty="0" smtClean="0"/>
              <a:t>Horse’s are keen observers and understand our movement and emotions, which allows them to mirror our interaction (Clarke, 2020)</a:t>
            </a:r>
          </a:p>
          <a:p>
            <a:pPr lvl="1">
              <a:lnSpc>
                <a:spcPct val="102000"/>
              </a:lnSpc>
            </a:pPr>
            <a:r>
              <a:rPr lang="en-US" sz="1600" dirty="0" smtClean="0"/>
              <a:t>This </a:t>
            </a:r>
            <a:r>
              <a:rPr lang="en-US" sz="1600" dirty="0"/>
              <a:t>gives riders a sense of connection and sense of </a:t>
            </a:r>
            <a:r>
              <a:rPr lang="en-US" sz="1600" dirty="0" smtClean="0"/>
              <a:t>understanding (Clarke,2020)</a:t>
            </a:r>
            <a:endParaRPr lang="en-US" sz="1600" dirty="0"/>
          </a:p>
          <a:p>
            <a:pPr>
              <a:lnSpc>
                <a:spcPct val="102000"/>
              </a:lnSpc>
            </a:pPr>
            <a:r>
              <a:rPr lang="en-US" sz="1600" dirty="0"/>
              <a:t>Managing </a:t>
            </a:r>
            <a:r>
              <a:rPr lang="en-US" sz="1600" dirty="0" smtClean="0"/>
              <a:t>Vulnerability </a:t>
            </a:r>
            <a:endParaRPr lang="en-US" sz="1600" dirty="0"/>
          </a:p>
          <a:p>
            <a:pPr lvl="1">
              <a:lnSpc>
                <a:spcPct val="102000"/>
              </a:lnSpc>
            </a:pPr>
            <a:r>
              <a:rPr lang="en-US" sz="1600" dirty="0"/>
              <a:t>Assertiveness</a:t>
            </a:r>
          </a:p>
          <a:p>
            <a:pPr lvl="1">
              <a:lnSpc>
                <a:spcPct val="102000"/>
              </a:lnSpc>
            </a:pPr>
            <a:r>
              <a:rPr lang="en-US" sz="1600" dirty="0"/>
              <a:t>Confidence</a:t>
            </a:r>
          </a:p>
          <a:p>
            <a:pPr lvl="1">
              <a:lnSpc>
                <a:spcPct val="102000"/>
              </a:lnSpc>
            </a:pPr>
            <a:r>
              <a:rPr lang="en-US" sz="1600" dirty="0"/>
              <a:t>Trust in self and other’s</a:t>
            </a:r>
          </a:p>
          <a:p>
            <a:pPr lvl="1">
              <a:lnSpc>
                <a:spcPct val="102000"/>
              </a:lnSpc>
            </a:pPr>
            <a:r>
              <a:rPr lang="en-US" sz="1600" dirty="0"/>
              <a:t>Empathy</a:t>
            </a:r>
          </a:p>
          <a:p>
            <a:pPr lvl="1">
              <a:lnSpc>
                <a:spcPct val="102000"/>
              </a:lnSpc>
            </a:pPr>
            <a:r>
              <a:rPr lang="en-US" sz="1600" dirty="0"/>
              <a:t>Impulse Control</a:t>
            </a:r>
          </a:p>
          <a:p>
            <a:pPr lvl="1">
              <a:lnSpc>
                <a:spcPct val="102000"/>
              </a:lnSpc>
            </a:pPr>
            <a:endParaRPr lang="en-US" sz="1100" dirty="0"/>
          </a:p>
        </p:txBody>
      </p:sp>
      <p:sp>
        <p:nvSpPr>
          <p:cNvPr id="12" name="Freeform 6">
            <a:extLst>
              <a:ext uri="{FF2B5EF4-FFF2-40B4-BE49-F238E27FC236}">
                <a16:creationId xmlns:a16="http://schemas.microsoft.com/office/drawing/2014/main" xmlns="" id="{194CD422-0552-4457-ACA5-2DFBFF8B91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cxnSp>
        <p:nvCxnSpPr>
          <p:cNvPr id="14" name="Straight Connector 13">
            <a:extLst>
              <a:ext uri="{FF2B5EF4-FFF2-40B4-BE49-F238E27FC236}">
                <a16:creationId xmlns:a16="http://schemas.microsoft.com/office/drawing/2014/main" xmlns="" id="{6757475E-62F1-48C4-A9B4-FC53DB1A54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600" y="6199730"/>
            <a:ext cx="7010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549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1759316"/>
          </a:xfrm>
        </p:spPr>
        <p:txBody>
          <a:bodyPr>
            <a:normAutofit/>
          </a:bodyPr>
          <a:lstStyle/>
          <a:p>
            <a:r>
              <a:rPr lang="en-US" sz="4000"/>
              <a:t>More Benefits</a:t>
            </a:r>
          </a:p>
        </p:txBody>
      </p:sp>
      <p:sp>
        <p:nvSpPr>
          <p:cNvPr id="3" name="Content Placeholder 2"/>
          <p:cNvSpPr>
            <a:spLocks noGrp="1"/>
          </p:cNvSpPr>
          <p:nvPr>
            <p:ph idx="1"/>
          </p:nvPr>
        </p:nvSpPr>
        <p:spPr>
          <a:xfrm>
            <a:off x="762000" y="2492134"/>
            <a:ext cx="3833906" cy="3324204"/>
          </a:xfrm>
        </p:spPr>
        <p:txBody>
          <a:bodyPr>
            <a:normAutofit/>
          </a:bodyPr>
          <a:lstStyle/>
          <a:p>
            <a:pPr algn="r"/>
            <a:r>
              <a:rPr lang="en-US" sz="1800" dirty="0"/>
              <a:t>Emotional Awareness</a:t>
            </a:r>
          </a:p>
          <a:p>
            <a:pPr algn="r"/>
            <a:r>
              <a:rPr lang="en-US" sz="1800" dirty="0"/>
              <a:t>Self Esteem</a:t>
            </a:r>
          </a:p>
          <a:p>
            <a:pPr algn="r"/>
            <a:r>
              <a:rPr lang="en-US" sz="1800" dirty="0"/>
              <a:t>Social Awareness</a:t>
            </a:r>
          </a:p>
          <a:p>
            <a:pPr algn="r"/>
            <a:r>
              <a:rPr lang="en-US" sz="1800" dirty="0"/>
              <a:t>Relationships</a:t>
            </a:r>
          </a:p>
          <a:p>
            <a:pPr algn="r"/>
            <a:r>
              <a:rPr lang="en-US" sz="1800" dirty="0" smtClean="0"/>
              <a:t>Providing the horse their essential needs gives patients therapeutic benefits (Clarke,2020)</a:t>
            </a:r>
            <a:endParaRPr lang="en-US" sz="1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216" r="-5" b="-5"/>
          <a:stretch/>
        </p:blipFill>
        <p:spPr>
          <a:xfrm>
            <a:off x="8498594" y="3189235"/>
            <a:ext cx="2846546" cy="329380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363" b="39863"/>
          <a:stretch/>
        </p:blipFill>
        <p:spPr>
          <a:xfrm>
            <a:off x="5297763" y="530979"/>
            <a:ext cx="6047378" cy="3368299"/>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857" b="-4"/>
          <a:stretch/>
        </p:blipFill>
        <p:spPr>
          <a:xfrm>
            <a:off x="5297762" y="4060146"/>
            <a:ext cx="3041184" cy="2422896"/>
          </a:xfrm>
          <a:prstGeom prst="rect">
            <a:avLst/>
          </a:prstGeom>
        </p:spPr>
      </p:pic>
    </p:spTree>
    <p:extLst>
      <p:ext uri="{BB962C8B-B14F-4D97-AF65-F5344CB8AC3E}">
        <p14:creationId xmlns:p14="http://schemas.microsoft.com/office/powerpoint/2010/main" val="44882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204" y="511552"/>
            <a:ext cx="3833906" cy="1044533"/>
          </a:xfrm>
        </p:spPr>
        <p:txBody>
          <a:bodyPr/>
          <a:lstStyle/>
          <a:p>
            <a:pPr algn="ctr"/>
            <a:r>
              <a:rPr lang="en-US" dirty="0" smtClean="0"/>
              <a:t>References</a:t>
            </a:r>
            <a:endParaRPr lang="en-US" dirty="0"/>
          </a:p>
        </p:txBody>
      </p:sp>
      <p:sp>
        <p:nvSpPr>
          <p:cNvPr id="3" name="Content Placeholder 2"/>
          <p:cNvSpPr>
            <a:spLocks noGrp="1"/>
          </p:cNvSpPr>
          <p:nvPr>
            <p:ph idx="1"/>
          </p:nvPr>
        </p:nvSpPr>
        <p:spPr>
          <a:xfrm>
            <a:off x="882316" y="1299410"/>
            <a:ext cx="10547682" cy="4924811"/>
          </a:xfrm>
        </p:spPr>
        <p:txBody>
          <a:bodyPr>
            <a:normAutofit lnSpcReduction="10000"/>
          </a:bodyPr>
          <a:lstStyle/>
          <a:p>
            <a:r>
              <a:rPr lang="en-US" dirty="0"/>
              <a:t>What is cerebral palsy? (2020, December 31). Retrieved April 09, 2021, from </a:t>
            </a:r>
            <a:r>
              <a:rPr lang="en-US" dirty="0">
                <a:hlinkClick r:id="rId2"/>
              </a:rPr>
              <a:t>https://</a:t>
            </a:r>
            <a:r>
              <a:rPr lang="en-US" dirty="0" smtClean="0">
                <a:hlinkClick r:id="rId2"/>
              </a:rPr>
              <a:t>www.cdc.gov/ncbddd/cp/facts.html</a:t>
            </a:r>
            <a:endParaRPr lang="en-US" dirty="0" smtClean="0"/>
          </a:p>
          <a:p>
            <a:r>
              <a:rPr lang="en-US" dirty="0"/>
              <a:t>Stern, K. A. (2021). </a:t>
            </a:r>
            <a:r>
              <a:rPr lang="en-US" dirty="0" err="1"/>
              <a:t>Hippotherapy</a:t>
            </a:r>
            <a:r>
              <a:rPr lang="en-US" dirty="0"/>
              <a:t>. Retrieved April 09, 2021, from </a:t>
            </a:r>
            <a:r>
              <a:rPr lang="en-US" dirty="0">
                <a:hlinkClick r:id="rId3"/>
              </a:rPr>
              <a:t>https://</a:t>
            </a:r>
            <a:r>
              <a:rPr lang="en-US" dirty="0" smtClean="0">
                <a:hlinkClick r:id="rId3"/>
              </a:rPr>
              <a:t>www.cerebralpalsy.org/about-cerebral-palsy/treatment/therapy/hippotherapy</a:t>
            </a:r>
            <a:endParaRPr lang="en-US" dirty="0" smtClean="0"/>
          </a:p>
          <a:p>
            <a:r>
              <a:rPr lang="en-US" dirty="0" err="1"/>
              <a:t>Kidsandhorses</a:t>
            </a:r>
            <a:r>
              <a:rPr lang="en-US" dirty="0"/>
              <a:t>. (2017, October 17). Letting kids with </a:t>
            </a:r>
            <a:r>
              <a:rPr lang="en-US" dirty="0" err="1"/>
              <a:t>Adhd</a:t>
            </a:r>
            <a:r>
              <a:rPr lang="en-US" dirty="0"/>
              <a:t> take the reins. Retrieved April 09, 2021, from </a:t>
            </a:r>
            <a:r>
              <a:rPr lang="en-US" dirty="0">
                <a:hlinkClick r:id="rId4"/>
              </a:rPr>
              <a:t>https://kidsandhorses.org/letting-kids-with-adhd-take-the-reins-2</a:t>
            </a:r>
            <a:r>
              <a:rPr lang="en-US" dirty="0" smtClean="0">
                <a:hlinkClick r:id="rId4"/>
              </a:rPr>
              <a:t>/</a:t>
            </a:r>
            <a:endParaRPr lang="en-US" dirty="0" smtClean="0"/>
          </a:p>
          <a:p>
            <a:r>
              <a:rPr lang="en-US" dirty="0"/>
              <a:t>What is autism spectrum disorder (</a:t>
            </a:r>
            <a:r>
              <a:rPr lang="en-US" dirty="0" err="1"/>
              <a:t>asd</a:t>
            </a:r>
            <a:r>
              <a:rPr lang="en-US" dirty="0"/>
              <a:t>)? (</a:t>
            </a:r>
            <a:r>
              <a:rPr lang="en-US" dirty="0" err="1"/>
              <a:t>n.d.</a:t>
            </a:r>
            <a:r>
              <a:rPr lang="en-US" dirty="0"/>
              <a:t>). Retrieved April 09, 2021, from </a:t>
            </a:r>
            <a:r>
              <a:rPr lang="en-US" dirty="0">
                <a:hlinkClick r:id="rId5"/>
              </a:rPr>
              <a:t>https://</a:t>
            </a:r>
            <a:r>
              <a:rPr lang="en-US" dirty="0" smtClean="0">
                <a:hlinkClick r:id="rId5"/>
              </a:rPr>
              <a:t>www.alpinelearninggroup.org/What-is-ASD.php?gclid=Cj0KCQjwsLWDBhCmARIsAPSL3_0rPiw0DqTCLivs4ydWHWN36oJ7jGMmEP4qO2s87Sru_DFR4UvmHggaAvwWEALw_wcB</a:t>
            </a:r>
            <a:endParaRPr lang="en-US" dirty="0" smtClean="0"/>
          </a:p>
          <a:p>
            <a:r>
              <a:rPr lang="en-US" dirty="0"/>
              <a:t>Jodi Clarke, M. (2020, June 22). Equine therapy as mental health Treatment: How it's used. Retrieved April 09, 2021, from https://</a:t>
            </a:r>
            <a:r>
              <a:rPr lang="en-US" dirty="0" err="1"/>
              <a:t>www.verywellmind.com</a:t>
            </a:r>
            <a:r>
              <a:rPr lang="en-US" dirty="0"/>
              <a:t>/equine-therapy-mental-health-treatment-4177932</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2030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9046" y="559677"/>
            <a:ext cx="3833906" cy="835985"/>
          </a:xfrm>
        </p:spPr>
        <p:txBody>
          <a:bodyPr/>
          <a:lstStyle/>
          <a:p>
            <a:pPr algn="ctr"/>
            <a:r>
              <a:rPr lang="en-US" dirty="0" smtClean="0"/>
              <a:t>References</a:t>
            </a:r>
            <a:endParaRPr lang="en-US" dirty="0"/>
          </a:p>
        </p:txBody>
      </p:sp>
      <p:sp>
        <p:nvSpPr>
          <p:cNvPr id="3" name="Content Placeholder 2"/>
          <p:cNvSpPr>
            <a:spLocks noGrp="1"/>
          </p:cNvSpPr>
          <p:nvPr>
            <p:ph idx="1"/>
          </p:nvPr>
        </p:nvSpPr>
        <p:spPr>
          <a:xfrm>
            <a:off x="762000" y="1395662"/>
            <a:ext cx="10667998" cy="4828559"/>
          </a:xfrm>
        </p:spPr>
        <p:txBody>
          <a:bodyPr/>
          <a:lstStyle/>
          <a:p>
            <a:r>
              <a:rPr lang="en-US" dirty="0"/>
              <a:t>Torres, F. (2020, October). What is depression? Retrieved April 09, 2021, from </a:t>
            </a:r>
            <a:r>
              <a:rPr lang="en-US" dirty="0">
                <a:hlinkClick r:id="rId2"/>
              </a:rPr>
              <a:t>https://www.psychiatry.org/patients-families/depression/what-is-depression?_</a:t>
            </a:r>
            <a:r>
              <a:rPr lang="en-US" dirty="0" smtClean="0">
                <a:hlinkClick r:id="rId2"/>
              </a:rPr>
              <a:t>ga=1.168853089.1797803160.1482157834</a:t>
            </a:r>
            <a:endParaRPr lang="en-US" dirty="0" smtClean="0"/>
          </a:p>
          <a:p>
            <a:r>
              <a:rPr lang="en-US" dirty="0"/>
              <a:t>Riley, Bonnie. “Riley Equine Center: Boonville, MO 65233.” </a:t>
            </a:r>
            <a:r>
              <a:rPr lang="en-US" i="1" dirty="0"/>
              <a:t>Riley Equine Center | Boonville, MO 65233</a:t>
            </a:r>
            <a:r>
              <a:rPr lang="en-US" dirty="0"/>
              <a:t>, </a:t>
            </a:r>
            <a:r>
              <a:rPr lang="en-US" dirty="0" err="1"/>
              <a:t>rileyequinecenter.homestead.com</a:t>
            </a:r>
            <a:r>
              <a:rPr lang="en-US" dirty="0"/>
              <a:t>/. </a:t>
            </a:r>
          </a:p>
          <a:p>
            <a:endParaRPr lang="en-US" dirty="0"/>
          </a:p>
        </p:txBody>
      </p:sp>
    </p:spTree>
    <p:extLst>
      <p:ext uri="{BB962C8B-B14F-4D97-AF65-F5344CB8AC3E}">
        <p14:creationId xmlns:p14="http://schemas.microsoft.com/office/powerpoint/2010/main" val="209429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651" y="399257"/>
            <a:ext cx="5478380" cy="1076617"/>
          </a:xfrm>
        </p:spPr>
        <p:txBody>
          <a:bodyPr>
            <a:normAutofit fontScale="90000"/>
          </a:bodyPr>
          <a:lstStyle/>
          <a:p>
            <a:r>
              <a:rPr lang="en-US" smtClean="0"/>
              <a:t>Picture References</a:t>
            </a:r>
            <a:endParaRPr lang="en-US" dirty="0"/>
          </a:p>
        </p:txBody>
      </p:sp>
      <p:sp>
        <p:nvSpPr>
          <p:cNvPr id="3" name="Content Placeholder 2"/>
          <p:cNvSpPr>
            <a:spLocks noGrp="1"/>
          </p:cNvSpPr>
          <p:nvPr>
            <p:ph idx="1"/>
          </p:nvPr>
        </p:nvSpPr>
        <p:spPr>
          <a:xfrm>
            <a:off x="641684" y="1347536"/>
            <a:ext cx="10788314" cy="4876685"/>
          </a:xfrm>
        </p:spPr>
        <p:txBody>
          <a:bodyPr>
            <a:normAutofit/>
          </a:bodyPr>
          <a:lstStyle/>
          <a:p>
            <a:r>
              <a:rPr lang="en-US" dirty="0">
                <a:hlinkClick r:id="rId2"/>
              </a:rPr>
              <a:t>https://www.houstonmethodist.org/blog/articles/2020/dec/what-anxiety-feels-like-and-why-it-happens</a:t>
            </a:r>
            <a:r>
              <a:rPr lang="en-US" dirty="0" smtClean="0">
                <a:hlinkClick r:id="rId2"/>
              </a:rPr>
              <a:t>/</a:t>
            </a:r>
            <a:endParaRPr lang="en-US" dirty="0" smtClean="0"/>
          </a:p>
          <a:p>
            <a:r>
              <a:rPr lang="en-US" dirty="0">
                <a:hlinkClick r:id="rId3"/>
              </a:rPr>
              <a:t>https://www.talkspace.com/blog/the-stigma-of-depression</a:t>
            </a:r>
            <a:r>
              <a:rPr lang="en-US" dirty="0" smtClean="0">
                <a:hlinkClick r:id="rId3"/>
              </a:rPr>
              <a:t>/</a:t>
            </a:r>
            <a:endParaRPr lang="en-US" dirty="0" smtClean="0"/>
          </a:p>
          <a:p>
            <a:r>
              <a:rPr lang="en-US" dirty="0">
                <a:hlinkClick r:id="rId4"/>
              </a:rPr>
              <a:t>https://</a:t>
            </a:r>
            <a:r>
              <a:rPr lang="en-US" dirty="0" smtClean="0">
                <a:hlinkClick r:id="rId4"/>
              </a:rPr>
              <a:t>baxleyjames.medium.com/i-have-generalized-anxiety-disorder-i-survived-2cf7fb4ed62f</a:t>
            </a:r>
            <a:endParaRPr lang="en-US" dirty="0" smtClean="0"/>
          </a:p>
          <a:p>
            <a:r>
              <a:rPr lang="en-US" dirty="0">
                <a:hlinkClick r:id="rId5"/>
              </a:rPr>
              <a:t>https://</a:t>
            </a:r>
            <a:r>
              <a:rPr lang="en-US" dirty="0" smtClean="0">
                <a:hlinkClick r:id="rId5"/>
              </a:rPr>
              <a:t>www.oostenbrink.co.za/27-anxiety-panic-disorde</a:t>
            </a:r>
            <a:endParaRPr lang="en-US" dirty="0" smtClean="0"/>
          </a:p>
          <a:p>
            <a:r>
              <a:rPr lang="en-US" dirty="0">
                <a:hlinkClick r:id="rId2"/>
              </a:rPr>
              <a:t>https://www.houstonmethodist.org/blog/articles/2020/dec/what-anxiety-feels-like-and-why-it-happens</a:t>
            </a:r>
            <a:r>
              <a:rPr lang="en-US" dirty="0" smtClean="0">
                <a:hlinkClick r:id="rId2"/>
              </a:rPr>
              <a:t>/</a:t>
            </a:r>
            <a:endParaRPr lang="en-US" dirty="0" smtClean="0"/>
          </a:p>
          <a:p>
            <a:r>
              <a:rPr lang="en-US" dirty="0">
                <a:hlinkClick r:id="rId6"/>
              </a:rPr>
              <a:t>https://</a:t>
            </a:r>
            <a:r>
              <a:rPr lang="en-US" dirty="0" smtClean="0">
                <a:hlinkClick r:id="rId6"/>
              </a:rPr>
              <a:t>twitter.com/gtbank/status/1155442435121696769</a:t>
            </a:r>
            <a:endParaRPr lang="en-US" dirty="0" smtClean="0"/>
          </a:p>
          <a:p>
            <a:r>
              <a:rPr lang="en-US" dirty="0" smtClean="0">
                <a:hlinkClick r:id="rId7"/>
              </a:rPr>
              <a:t>https</a:t>
            </a:r>
            <a:r>
              <a:rPr lang="en-US" dirty="0">
                <a:hlinkClick r:id="rId7"/>
              </a:rPr>
              <a:t>://parenting.firstcry.com/articles/attention-deficit-hyperactivity-disorder-adhd-in-children</a:t>
            </a:r>
            <a:r>
              <a:rPr lang="en-US" dirty="0" smtClean="0">
                <a:hlinkClick r:id="rId7"/>
              </a:rPr>
              <a:t>/</a:t>
            </a:r>
            <a:endParaRPr lang="en-US" dirty="0" smtClean="0"/>
          </a:p>
          <a:p>
            <a:endParaRPr lang="en-US" dirty="0" smtClean="0"/>
          </a:p>
          <a:p>
            <a:endParaRPr lang="en-US" dirty="0"/>
          </a:p>
        </p:txBody>
      </p:sp>
    </p:spTree>
    <p:extLst>
      <p:ext uri="{BB962C8B-B14F-4D97-AF65-F5344CB8AC3E}">
        <p14:creationId xmlns:p14="http://schemas.microsoft.com/office/powerpoint/2010/main" val="613039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672" y="399258"/>
            <a:ext cx="8799095" cy="868070"/>
          </a:xfrm>
        </p:spPr>
        <p:txBody>
          <a:bodyPr/>
          <a:lstStyle/>
          <a:p>
            <a:pPr algn="ctr"/>
            <a:r>
              <a:rPr lang="en-US" smtClean="0"/>
              <a:t>Picture References</a:t>
            </a:r>
            <a:endParaRPr lang="en-US" dirty="0"/>
          </a:p>
        </p:txBody>
      </p:sp>
      <p:sp>
        <p:nvSpPr>
          <p:cNvPr id="3" name="Content Placeholder 2"/>
          <p:cNvSpPr>
            <a:spLocks noGrp="1"/>
          </p:cNvSpPr>
          <p:nvPr>
            <p:ph idx="1"/>
          </p:nvPr>
        </p:nvSpPr>
        <p:spPr>
          <a:xfrm>
            <a:off x="930442" y="1411704"/>
            <a:ext cx="10499556" cy="4812517"/>
          </a:xfrm>
        </p:spPr>
        <p:txBody>
          <a:bodyPr/>
          <a:lstStyle/>
          <a:p>
            <a:r>
              <a:rPr lang="en-US" dirty="0">
                <a:hlinkClick r:id="rId2"/>
              </a:rPr>
              <a:t>https://cerebralpalsy.org.nz/research/what-is-cerebral-palsy</a:t>
            </a:r>
            <a:r>
              <a:rPr lang="en-US" dirty="0" smtClean="0">
                <a:hlinkClick r:id="rId2"/>
              </a:rPr>
              <a:t>/</a:t>
            </a:r>
            <a:endParaRPr lang="en-US" dirty="0" smtClean="0"/>
          </a:p>
          <a:p>
            <a:r>
              <a:rPr lang="en-US" dirty="0">
                <a:hlinkClick r:id="rId3"/>
              </a:rPr>
              <a:t>https://</a:t>
            </a:r>
            <a:r>
              <a:rPr lang="en-US" dirty="0" smtClean="0">
                <a:hlinkClick r:id="rId3"/>
              </a:rPr>
              <a:t>www.verywellhealth.com/cerebral-palsy-signs-symptoms-and-complications-4160369</a:t>
            </a:r>
            <a:endParaRPr lang="en-US" dirty="0" smtClean="0"/>
          </a:p>
          <a:p>
            <a:r>
              <a:rPr lang="en-US" dirty="0">
                <a:hlinkClick r:id="rId4"/>
              </a:rPr>
              <a:t>https://</a:t>
            </a:r>
            <a:r>
              <a:rPr lang="en-US" dirty="0" smtClean="0">
                <a:hlinkClick r:id="rId4"/>
              </a:rPr>
              <a:t>www.zee5.com/zee5news/world-cerebral-palsy-day-2020-date-what-is-cerebral-palsy-know-symptoms-causes-and-treatment-of-this-neurological-disorder</a:t>
            </a:r>
            <a:endParaRPr lang="en-US" dirty="0" smtClean="0"/>
          </a:p>
          <a:p>
            <a:r>
              <a:rPr lang="en-US" dirty="0">
                <a:hlinkClick r:id="rId5"/>
              </a:rPr>
              <a:t>https://www.pinterest.com/pin/189291990577791075</a:t>
            </a:r>
            <a:r>
              <a:rPr lang="en-US" dirty="0" smtClean="0">
                <a:hlinkClick r:id="rId5"/>
              </a:rPr>
              <a:t>/</a:t>
            </a:r>
            <a:endParaRPr lang="en-US" dirty="0" smtClean="0"/>
          </a:p>
          <a:p>
            <a:r>
              <a:rPr lang="en-US" dirty="0">
                <a:hlinkClick r:id="rId6"/>
              </a:rPr>
              <a:t>https://www.pinterest.ph/pin/127789708155337841</a:t>
            </a:r>
            <a:r>
              <a:rPr lang="en-US" dirty="0" smtClean="0">
                <a:hlinkClick r:id="rId6"/>
              </a:rPr>
              <a:t>/</a:t>
            </a:r>
            <a:endParaRPr lang="en-US" dirty="0" smtClean="0"/>
          </a:p>
          <a:p>
            <a:r>
              <a:rPr lang="en-US" dirty="0"/>
              <a:t>https://</a:t>
            </a:r>
            <a:r>
              <a:rPr lang="en-US" dirty="0" err="1"/>
              <a:t>www.spectrumnews.org</a:t>
            </a:r>
            <a:r>
              <a:rPr lang="en-US" dirty="0"/>
              <a:t>/news/an-overdue-query-in-autism-science-what-exactly-is-autism</a:t>
            </a:r>
            <a:r>
              <a:rPr lang="en-US" dirty="0" smtClean="0"/>
              <a:t>/</a:t>
            </a:r>
            <a:endParaRPr lang="en-US" dirty="0"/>
          </a:p>
          <a:p>
            <a:endParaRPr lang="en-US" dirty="0" smtClean="0"/>
          </a:p>
          <a:p>
            <a:endParaRPr lang="en-US" dirty="0"/>
          </a:p>
        </p:txBody>
      </p:sp>
    </p:spTree>
    <p:extLst>
      <p:ext uri="{BB962C8B-B14F-4D97-AF65-F5344CB8AC3E}">
        <p14:creationId xmlns:p14="http://schemas.microsoft.com/office/powerpoint/2010/main" val="54928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68"/>
            <a:ext cx="10515600" cy="1198117"/>
          </a:xfrm>
        </p:spPr>
        <p:txBody>
          <a:bodyPr>
            <a:normAutofit fontScale="90000"/>
          </a:bodyPr>
          <a:lstStyle/>
          <a:p>
            <a:r>
              <a:rPr lang="en-US" dirty="0" smtClean="0"/>
              <a:t>Therapeutic Riding &amp; </a:t>
            </a:r>
            <a:r>
              <a:rPr lang="en-US" dirty="0" err="1" smtClean="0"/>
              <a:t>Hippotherapy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6356195"/>
              </p:ext>
            </p:extLst>
          </p:nvPr>
        </p:nvGraphicFramePr>
        <p:xfrm>
          <a:off x="838200" y="139408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462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56827C3C-D52F-46CE-A441-3CD6A1A6A0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F52A8B51-0A89-497B-B882-6658E029A3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280430"/>
            <a:ext cx="2879083" cy="4297138"/>
          </a:xfrm>
          <a:prstGeom prst="rect">
            <a:avLst/>
          </a:prstGeom>
        </p:spPr>
      </p:pic>
      <p:sp>
        <p:nvSpPr>
          <p:cNvPr id="26" name="Rectangle 25">
            <a:extLst>
              <a:ext uri="{FF2B5EF4-FFF2-40B4-BE49-F238E27FC236}">
                <a16:creationId xmlns:a16="http://schemas.microsoft.com/office/drawing/2014/main" xmlns="" id="{EB1CEFBF-6F09-4052-862B-E219DA157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976" y="1509267"/>
            <a:ext cx="2880360" cy="3840480"/>
          </a:xfrm>
          <a:prstGeom prst="rect">
            <a:avLst/>
          </a:prstGeom>
        </p:spPr>
      </p:pic>
      <p:sp>
        <p:nvSpPr>
          <p:cNvPr id="28" name="Rectangle 27">
            <a:extLst>
              <a:ext uri="{FF2B5EF4-FFF2-40B4-BE49-F238E27FC236}">
                <a16:creationId xmlns:a16="http://schemas.microsoft.com/office/drawing/2014/main" xmlns="" id="{BCB5D417-2A71-445D-B4C7-9E814D633D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941" y="1508759"/>
            <a:ext cx="2880360" cy="3840480"/>
          </a:xfrm>
          <a:prstGeom prst="rect">
            <a:avLst/>
          </a:prstGeom>
        </p:spPr>
      </p:pic>
    </p:spTree>
    <p:extLst>
      <p:ext uri="{BB962C8B-B14F-4D97-AF65-F5344CB8AC3E}">
        <p14:creationId xmlns:p14="http://schemas.microsoft.com/office/powerpoint/2010/main" val="87074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4D0BA51-A288-414B-9AD5-6F05BEF229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559678"/>
            <a:ext cx="3567915" cy="4952492"/>
          </a:xfrm>
        </p:spPr>
        <p:txBody>
          <a:bodyPr>
            <a:normAutofit/>
          </a:bodyPr>
          <a:lstStyle/>
          <a:p>
            <a:r>
              <a:rPr lang="en-US" sz="4600">
                <a:solidFill>
                  <a:srgbClr val="FFFFFF"/>
                </a:solidFill>
              </a:rPr>
              <a:t>What Individuals Benefit?</a:t>
            </a:r>
          </a:p>
        </p:txBody>
      </p:sp>
      <p:cxnSp>
        <p:nvCxnSpPr>
          <p:cNvPr id="11" name="Straight Connector 10">
            <a:extLst>
              <a:ext uri="{FF2B5EF4-FFF2-40B4-BE49-F238E27FC236}">
                <a16:creationId xmlns:a16="http://schemas.microsoft.com/office/drawing/2014/main" xmlns="" id="{E3C328CD-1F1D-4A5A-9C44-666EEE43070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p:cNvGraphicFramePr>
            <a:graphicFrameLocks noGrp="1"/>
          </p:cNvGraphicFramePr>
          <p:nvPr>
            <p:ph idx="1"/>
            <p:extLst>
              <p:ext uri="{D42A27DB-BD31-4B8C-83A1-F6EECF244321}">
                <p14:modId xmlns:p14="http://schemas.microsoft.com/office/powerpoint/2010/main" val="21860951"/>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4114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ine-Assisted Therapy | What is It? | Heather Earl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91648"/>
            <a:ext cx="6845300" cy="500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50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Cerebral Palsy</a:t>
            </a:r>
            <a:endParaRPr lang="en-US" dirty="0"/>
          </a:p>
        </p:txBody>
      </p:sp>
      <p:sp>
        <p:nvSpPr>
          <p:cNvPr id="3" name="Content Placeholder 2"/>
          <p:cNvSpPr>
            <a:spLocks noGrp="1"/>
          </p:cNvSpPr>
          <p:nvPr>
            <p:ph idx="1"/>
          </p:nvPr>
        </p:nvSpPr>
        <p:spPr>
          <a:xfrm>
            <a:off x="5181600" y="449669"/>
            <a:ext cx="6248398" cy="5655156"/>
          </a:xfrm>
        </p:spPr>
        <p:txBody>
          <a:bodyPr/>
          <a:lstStyle/>
          <a:p>
            <a:r>
              <a:rPr lang="en-US" dirty="0" smtClean="0"/>
              <a:t>“is </a:t>
            </a:r>
            <a:r>
              <a:rPr lang="en-US" dirty="0"/>
              <a:t>a group of disorders that affect a person’s ability to move and maintain balance and </a:t>
            </a:r>
            <a:r>
              <a:rPr lang="en-US" dirty="0" smtClean="0"/>
              <a:t>posture” (“What is Cerebral Palsy”, 2020)</a:t>
            </a:r>
          </a:p>
          <a:p>
            <a:r>
              <a:rPr lang="en-US" dirty="0" smtClean="0"/>
              <a:t>“CP </a:t>
            </a:r>
            <a:r>
              <a:rPr lang="en-US" dirty="0"/>
              <a:t>is caused by abnormal brain development or damage to the developing brain that affects a person’s ability to control his or her </a:t>
            </a:r>
            <a:r>
              <a:rPr lang="en-US" dirty="0" smtClean="0"/>
              <a:t>muscles” </a:t>
            </a:r>
            <a:r>
              <a:rPr lang="en-US" dirty="0"/>
              <a:t>(“What is Cerebral Palsy”, 2020)</a:t>
            </a:r>
          </a:p>
          <a:p>
            <a:endParaRPr lang="en-US" dirty="0"/>
          </a:p>
        </p:txBody>
      </p:sp>
      <p:pic>
        <p:nvPicPr>
          <p:cNvPr id="1026" name="Picture 2" descr="orld Cerebral Palsy Day 2020 Date: What is Cerebral Palsy? Know Symptoms,  Causes and 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12" y="3133493"/>
            <a:ext cx="5282368" cy="2971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ebral Palsy: Signs, Symptoms and Complication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06" y="2717800"/>
            <a:ext cx="4287187" cy="338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4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3612272"/>
          </a:xfrm>
        </p:spPr>
        <p:txBody>
          <a:bodyPr>
            <a:normAutofit/>
          </a:bodyPr>
          <a:lstStyle/>
          <a:p>
            <a:r>
              <a:rPr lang="en-US" sz="4400" dirty="0" smtClean="0"/>
              <a:t>Four Most Common Forms</a:t>
            </a:r>
            <a:endParaRPr lang="en-US" sz="4400" dirty="0"/>
          </a:p>
        </p:txBody>
      </p:sp>
      <p:sp>
        <p:nvSpPr>
          <p:cNvPr id="3" name="Content Placeholder 2"/>
          <p:cNvSpPr>
            <a:spLocks noGrp="1"/>
          </p:cNvSpPr>
          <p:nvPr>
            <p:ph idx="1"/>
          </p:nvPr>
        </p:nvSpPr>
        <p:spPr/>
        <p:txBody>
          <a:bodyPr/>
          <a:lstStyle/>
          <a:p>
            <a:r>
              <a:rPr lang="en-US" b="1" dirty="0" smtClean="0"/>
              <a:t>Spastic Cerebral Palsy</a:t>
            </a:r>
            <a:r>
              <a:rPr lang="en-US" dirty="0" smtClean="0"/>
              <a:t>: </a:t>
            </a:r>
          </a:p>
          <a:p>
            <a:pPr lvl="1"/>
            <a:r>
              <a:rPr lang="en-US" dirty="0" smtClean="0"/>
              <a:t>The most common form (80%)</a:t>
            </a:r>
          </a:p>
          <a:p>
            <a:pPr lvl="1"/>
            <a:r>
              <a:rPr lang="en-US" dirty="0" smtClean="0"/>
              <a:t> Increases muscle tone which stiffens muscles and causes movement to be difficult</a:t>
            </a:r>
          </a:p>
          <a:p>
            <a:pPr lvl="1"/>
            <a:r>
              <a:rPr lang="en-US" dirty="0" smtClean="0"/>
              <a:t>Can effect in </a:t>
            </a:r>
            <a:r>
              <a:rPr lang="en-US" dirty="0" err="1" smtClean="0"/>
              <a:t>diplegia</a:t>
            </a:r>
            <a:r>
              <a:rPr lang="en-US" dirty="0" smtClean="0"/>
              <a:t>, hemiplegia, or quadriplegia</a:t>
            </a:r>
          </a:p>
          <a:p>
            <a:r>
              <a:rPr lang="en-US" b="1" dirty="0" err="1"/>
              <a:t>Dyskinetic</a:t>
            </a:r>
            <a:r>
              <a:rPr lang="en-US" b="1" dirty="0"/>
              <a:t> Cerebral Palsy</a:t>
            </a:r>
            <a:r>
              <a:rPr lang="en-US" dirty="0"/>
              <a:t>: </a:t>
            </a:r>
          </a:p>
          <a:p>
            <a:pPr lvl="1"/>
            <a:r>
              <a:rPr lang="en-US" dirty="0"/>
              <a:t>Makes it difficult to control arms, hands, feet, and legs</a:t>
            </a:r>
          </a:p>
          <a:p>
            <a:pPr lvl="1"/>
            <a:r>
              <a:rPr lang="en-US" dirty="0"/>
              <a:t>Are slow and </a:t>
            </a:r>
            <a:r>
              <a:rPr lang="en-US" dirty="0" smtClean="0"/>
              <a:t>uncontrollable, </a:t>
            </a:r>
            <a:r>
              <a:rPr lang="en-US" dirty="0"/>
              <a:t>or rapid and </a:t>
            </a:r>
            <a:r>
              <a:rPr lang="en-US" dirty="0" smtClean="0"/>
              <a:t>jerky</a:t>
            </a:r>
          </a:p>
          <a:p>
            <a:r>
              <a:rPr lang="en-US" b="1" dirty="0"/>
              <a:t>Ataxic Cerebral Palsy</a:t>
            </a:r>
            <a:r>
              <a:rPr lang="en-US" dirty="0"/>
              <a:t>:</a:t>
            </a:r>
          </a:p>
          <a:p>
            <a:pPr lvl="1"/>
            <a:r>
              <a:rPr lang="en-US" dirty="0"/>
              <a:t>Balance and Coordination </a:t>
            </a:r>
            <a:r>
              <a:rPr lang="en-US" dirty="0" smtClean="0"/>
              <a:t>Problems</a:t>
            </a:r>
          </a:p>
          <a:p>
            <a:r>
              <a:rPr lang="en-US" b="1" dirty="0"/>
              <a:t>Mixed Cerebral Palsy</a:t>
            </a:r>
            <a:r>
              <a:rPr lang="en-US" dirty="0"/>
              <a:t>:</a:t>
            </a:r>
          </a:p>
          <a:p>
            <a:pPr lvl="1"/>
            <a:r>
              <a:rPr lang="en-US" dirty="0"/>
              <a:t>Condition of multiple forms of cerebral palsy</a:t>
            </a:r>
          </a:p>
          <a:p>
            <a:pPr lvl="1"/>
            <a:r>
              <a:rPr lang="en-US" dirty="0"/>
              <a:t>Spastic-</a:t>
            </a:r>
            <a:r>
              <a:rPr lang="en-US" dirty="0" err="1"/>
              <a:t>dyskinetic</a:t>
            </a:r>
            <a:endParaRPr lang="en-US" dirty="0"/>
          </a:p>
          <a:p>
            <a:pPr lvl="1"/>
            <a:endParaRPr lang="en-US" dirty="0"/>
          </a:p>
          <a:p>
            <a:pPr lvl="1"/>
            <a:endParaRPr lang="en-US" dirty="0" smtClean="0"/>
          </a:p>
          <a:p>
            <a:pPr lvl="1"/>
            <a:endParaRPr lang="en-US" dirty="0"/>
          </a:p>
          <a:p>
            <a:pPr lvl="1"/>
            <a:endParaRPr lang="en-US" dirty="0"/>
          </a:p>
        </p:txBody>
      </p:sp>
      <p:pic>
        <p:nvPicPr>
          <p:cNvPr id="2050" name="Picture 2" descr="bout Cerebral Palsy | Michigan Cerebral Palsy Attorney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 y="2400300"/>
            <a:ext cx="5055458"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22232" y="6063801"/>
            <a:ext cx="6769768" cy="800219"/>
          </a:xfrm>
          <a:prstGeom prst="rect">
            <a:avLst/>
          </a:prstGeom>
          <a:noFill/>
        </p:spPr>
        <p:txBody>
          <a:bodyPr wrap="square" rtlCol="0">
            <a:spAutoFit/>
          </a:bodyPr>
          <a:lstStyle/>
          <a:p>
            <a:r>
              <a:rPr lang="en-US" sz="1400" dirty="0" smtClean="0"/>
              <a:t>What is cerebral palsy? (2020, December 31). Retrieved April 09, 2021, from https://</a:t>
            </a:r>
            <a:r>
              <a:rPr lang="en-US" sz="1400" dirty="0" err="1" smtClean="0"/>
              <a:t>www.cdc.gov</a:t>
            </a:r>
            <a:r>
              <a:rPr lang="en-US" sz="1400" dirty="0" smtClean="0"/>
              <a:t>/</a:t>
            </a:r>
            <a:r>
              <a:rPr lang="en-US" sz="1400" dirty="0" err="1" smtClean="0"/>
              <a:t>ncbddd</a:t>
            </a:r>
            <a:r>
              <a:rPr lang="en-US" sz="1400" dirty="0" smtClean="0"/>
              <a:t>/</a:t>
            </a:r>
            <a:r>
              <a:rPr lang="en-US" sz="1400" dirty="0" err="1" smtClean="0"/>
              <a:t>cp</a:t>
            </a:r>
            <a:r>
              <a:rPr lang="en-US" sz="1400" dirty="0" smtClean="0"/>
              <a:t>/</a:t>
            </a:r>
            <a:r>
              <a:rPr lang="en-US" sz="1400" dirty="0" err="1" smtClean="0"/>
              <a:t>facts.html</a:t>
            </a:r>
            <a:endParaRPr lang="en-US" sz="1400" dirty="0" smtClean="0"/>
          </a:p>
          <a:p>
            <a:endParaRPr lang="en-US" dirty="0"/>
          </a:p>
        </p:txBody>
      </p:sp>
    </p:spTree>
    <p:extLst>
      <p:ext uri="{BB962C8B-B14F-4D97-AF65-F5344CB8AC3E}">
        <p14:creationId xmlns:p14="http://schemas.microsoft.com/office/powerpoint/2010/main" val="1051860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 on RN Schoo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6223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52421"/>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B2135"/>
      </a:dk2>
      <a:lt2>
        <a:srgbClr val="F4EFDF"/>
      </a:lt2>
      <a:accent1>
        <a:srgbClr val="33A485"/>
      </a:accent1>
      <a:accent2>
        <a:srgbClr val="EC6E39"/>
      </a:accent2>
      <a:accent3>
        <a:srgbClr val="D5A52C"/>
      </a:accent3>
      <a:accent4>
        <a:srgbClr val="909081"/>
      </a:accent4>
      <a:accent5>
        <a:srgbClr val="3BA1C1"/>
      </a:accent5>
      <a:accent6>
        <a:srgbClr val="916A8C"/>
      </a:accent6>
      <a:hlink>
        <a:srgbClr val="3BA1C1"/>
      </a:hlink>
      <a:folHlink>
        <a:srgbClr val="916A8C"/>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0A845BBA-79DB-48B1-B20E-7DB1D92248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16933</TotalTime>
  <Words>1475</Words>
  <Application>Microsoft Macintosh PowerPoint</Application>
  <PresentationFormat>Widescreen</PresentationFormat>
  <Paragraphs>141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Century Schoolbook</vt:lpstr>
      <vt:lpstr>Corbel</vt:lpstr>
      <vt:lpstr>Arial</vt:lpstr>
      <vt:lpstr>Calibri</vt:lpstr>
      <vt:lpstr>Times New Roman</vt:lpstr>
      <vt:lpstr>Headlines</vt:lpstr>
      <vt:lpstr>Riley Equine Center  Understanding Cerebral palsy, Autism,  Anxiety &amp; Depression</vt:lpstr>
      <vt:lpstr>Overview</vt:lpstr>
      <vt:lpstr>Therapeutic Riding &amp; Hippotherapy</vt:lpstr>
      <vt:lpstr>PowerPoint Presentation</vt:lpstr>
      <vt:lpstr>What Individuals Benefit?</vt:lpstr>
      <vt:lpstr>PowerPoint Presentation</vt:lpstr>
      <vt:lpstr>Cerebral Palsy</vt:lpstr>
      <vt:lpstr>Four Most Common Forms</vt:lpstr>
      <vt:lpstr>PowerPoint Presentation</vt:lpstr>
      <vt:lpstr>Benefits of therapeutic riding and CP</vt:lpstr>
      <vt:lpstr>Attention Deficit Disorders</vt:lpstr>
      <vt:lpstr>Unknown Facts of ADD and Equine Therapy</vt:lpstr>
      <vt:lpstr>PowerPoint Presentation</vt:lpstr>
      <vt:lpstr>Autism</vt:lpstr>
      <vt:lpstr>PowerPoint Presentation</vt:lpstr>
      <vt:lpstr>Benefits contributed with Autism</vt:lpstr>
      <vt:lpstr>Anxiety Disorders</vt:lpstr>
      <vt:lpstr>Types of Anxiety Disorders</vt:lpstr>
      <vt:lpstr>Depression</vt:lpstr>
      <vt:lpstr>PowerPoint Presentation</vt:lpstr>
      <vt:lpstr>Benefits</vt:lpstr>
      <vt:lpstr>Benefits</vt:lpstr>
      <vt:lpstr>More Benefits</vt:lpstr>
      <vt:lpstr>References</vt:lpstr>
      <vt:lpstr>References</vt:lpstr>
      <vt:lpstr>Picture References</vt:lpstr>
      <vt:lpstr>Picture References</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Therapeutic Horse Riding ADD, Anxiety, Autism, &amp; Depression</dc:title>
  <dc:creator>Fite, Benjamin (MU-Student)</dc:creator>
  <cp:lastModifiedBy>Fite, Benjamin (MU-Student)</cp:lastModifiedBy>
  <cp:revision>52</cp:revision>
  <dcterms:created xsi:type="dcterms:W3CDTF">2021-03-28T18:47:06Z</dcterms:created>
  <dcterms:modified xsi:type="dcterms:W3CDTF">2021-04-09T13:00:23Z</dcterms:modified>
</cp:coreProperties>
</file>